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5" r:id="rId3"/>
    <p:sldId id="265" r:id="rId4"/>
    <p:sldId id="286" r:id="rId5"/>
    <p:sldId id="266" r:id="rId6"/>
    <p:sldId id="267" r:id="rId7"/>
    <p:sldId id="257" r:id="rId8"/>
    <p:sldId id="268" r:id="rId9"/>
    <p:sldId id="269" r:id="rId10"/>
    <p:sldId id="270" r:id="rId11"/>
    <p:sldId id="271" r:id="rId12"/>
    <p:sldId id="276" r:id="rId13"/>
    <p:sldId id="277" r:id="rId14"/>
    <p:sldId id="278" r:id="rId15"/>
    <p:sldId id="279" r:id="rId16"/>
    <p:sldId id="272" r:id="rId17"/>
    <p:sldId id="273" r:id="rId18"/>
    <p:sldId id="274" r:id="rId19"/>
    <p:sldId id="275" r:id="rId20"/>
    <p:sldId id="258" r:id="rId21"/>
    <p:sldId id="259" r:id="rId22"/>
    <p:sldId id="260" r:id="rId23"/>
    <p:sldId id="281" r:id="rId24"/>
    <p:sldId id="261" r:id="rId25"/>
    <p:sldId id="282" r:id="rId26"/>
    <p:sldId id="262" r:id="rId27"/>
    <p:sldId id="263" r:id="rId28"/>
    <p:sldId id="264" r:id="rId29"/>
    <p:sldId id="283" r:id="rId30"/>
    <p:sldId id="280"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3DFE6-4014-2344-B606-AFBA36963F23}" type="doc">
      <dgm:prSet loTypeId="urn:microsoft.com/office/officeart/2005/8/layout/process4" loCatId="" qsTypeId="urn:microsoft.com/office/officeart/2005/8/quickstyle/simple4" qsCatId="simple" csTypeId="urn:microsoft.com/office/officeart/2005/8/colors/colorful4" csCatId="colorful" phldr="1"/>
      <dgm:spPr/>
      <dgm:t>
        <a:bodyPr/>
        <a:lstStyle/>
        <a:p>
          <a:endParaRPr lang="en-US"/>
        </a:p>
      </dgm:t>
    </dgm:pt>
    <dgm:pt modelId="{681D5E21-6C98-4247-B486-38EB988F98B7}">
      <dgm:prSet phldrT="[Text]" custT="1"/>
      <dgm:spPr/>
      <dgm:t>
        <a:bodyPr/>
        <a:lstStyle/>
        <a:p>
          <a:r>
            <a:rPr lang="en-US" sz="2000" dirty="0"/>
            <a:t>Week beginning Monday 10th February 2014</a:t>
          </a:r>
        </a:p>
      </dgm:t>
    </dgm:pt>
    <dgm:pt modelId="{2E158577-2C59-DA44-86A7-940F01F9A992}" type="parTrans" cxnId="{63D0D0E3-F48F-8D45-9397-0BE7AA17FBDC}">
      <dgm:prSet/>
      <dgm:spPr/>
      <dgm:t>
        <a:bodyPr/>
        <a:lstStyle/>
        <a:p>
          <a:endParaRPr lang="en-US"/>
        </a:p>
      </dgm:t>
    </dgm:pt>
    <dgm:pt modelId="{EF4725AE-6141-304B-99C2-0D868B907292}" type="sibTrans" cxnId="{63D0D0E3-F48F-8D45-9397-0BE7AA17FBDC}">
      <dgm:prSet/>
      <dgm:spPr/>
      <dgm:t>
        <a:bodyPr/>
        <a:lstStyle/>
        <a:p>
          <a:endParaRPr lang="en-US"/>
        </a:p>
      </dgm:t>
    </dgm:pt>
    <dgm:pt modelId="{D5EE243B-97A4-894E-AC0F-93F1D0D66240}">
      <dgm:prSet phldrT="[Text]" custT="1"/>
      <dgm:spPr/>
      <dgm:t>
        <a:bodyPr/>
        <a:lstStyle/>
        <a:p>
          <a:r>
            <a:rPr lang="en-US" sz="1600" dirty="0"/>
            <a:t>Registration open for trainee and consultant investigators</a:t>
          </a:r>
        </a:p>
      </dgm:t>
    </dgm:pt>
    <dgm:pt modelId="{4BB41E22-0405-0B49-B099-2C6D5FAFFA02}" type="parTrans" cxnId="{89B9DA8D-3159-874D-9593-66E145F174CF}">
      <dgm:prSet/>
      <dgm:spPr/>
      <dgm:t>
        <a:bodyPr/>
        <a:lstStyle/>
        <a:p>
          <a:endParaRPr lang="en-US"/>
        </a:p>
      </dgm:t>
    </dgm:pt>
    <dgm:pt modelId="{00B8827B-019D-A445-9E8B-D367570583F0}" type="sibTrans" cxnId="{89B9DA8D-3159-874D-9593-66E145F174CF}">
      <dgm:prSet/>
      <dgm:spPr/>
      <dgm:t>
        <a:bodyPr/>
        <a:lstStyle/>
        <a:p>
          <a:endParaRPr lang="en-US"/>
        </a:p>
      </dgm:t>
    </dgm:pt>
    <dgm:pt modelId="{4B0BA06A-6C99-7549-936C-945750E2491B}">
      <dgm:prSet phldrT="[Text]" custT="1"/>
      <dgm:spPr/>
      <dgm:t>
        <a:bodyPr/>
        <a:lstStyle/>
        <a:p>
          <a:r>
            <a:rPr lang="en-US" sz="2000" dirty="0"/>
            <a:t>Friday 28th February 2014</a:t>
          </a:r>
        </a:p>
      </dgm:t>
    </dgm:pt>
    <dgm:pt modelId="{D9E97747-9339-E744-81A9-5EF80ADF5813}" type="parTrans" cxnId="{58385562-B71B-7746-ADA7-811CEAD4A4B8}">
      <dgm:prSet/>
      <dgm:spPr/>
      <dgm:t>
        <a:bodyPr/>
        <a:lstStyle/>
        <a:p>
          <a:endParaRPr lang="en-US"/>
        </a:p>
      </dgm:t>
    </dgm:pt>
    <dgm:pt modelId="{6EC7A345-EA08-2B45-A438-674F89DD6823}" type="sibTrans" cxnId="{58385562-B71B-7746-ADA7-811CEAD4A4B8}">
      <dgm:prSet/>
      <dgm:spPr/>
      <dgm:t>
        <a:bodyPr/>
        <a:lstStyle/>
        <a:p>
          <a:endParaRPr lang="en-US"/>
        </a:p>
      </dgm:t>
    </dgm:pt>
    <dgm:pt modelId="{E2A96534-5476-5641-BBE4-7307017F6966}">
      <dgm:prSet phldrT="[Text]" custT="1"/>
      <dgm:spPr/>
      <dgm:t>
        <a:bodyPr/>
        <a:lstStyle/>
        <a:p>
          <a:r>
            <a:rPr lang="en-US" sz="1600" dirty="0"/>
            <a:t>Research and Audit for Quality Improvement Day at </a:t>
          </a:r>
          <a:r>
            <a:rPr lang="en-US" sz="1600" dirty="0" err="1"/>
            <a:t>RCoA</a:t>
          </a:r>
          <a:r>
            <a:rPr lang="en-US" sz="1600" dirty="0"/>
            <a:t> </a:t>
          </a:r>
        </a:p>
      </dgm:t>
    </dgm:pt>
    <dgm:pt modelId="{B0AD855D-005D-7449-9309-FA3DE836CF55}" type="parTrans" cxnId="{47679CAA-A3EA-A942-AEDF-28DACEA0CCA7}">
      <dgm:prSet/>
      <dgm:spPr/>
      <dgm:t>
        <a:bodyPr/>
        <a:lstStyle/>
        <a:p>
          <a:endParaRPr lang="en-US"/>
        </a:p>
      </dgm:t>
    </dgm:pt>
    <dgm:pt modelId="{DAD83492-44AB-4A4B-9420-4FC373298E25}" type="sibTrans" cxnId="{47679CAA-A3EA-A942-AEDF-28DACEA0CCA7}">
      <dgm:prSet/>
      <dgm:spPr/>
      <dgm:t>
        <a:bodyPr/>
        <a:lstStyle/>
        <a:p>
          <a:endParaRPr lang="en-US"/>
        </a:p>
      </dgm:t>
    </dgm:pt>
    <dgm:pt modelId="{944609B2-39A8-EF4B-AE31-7EFD70424FE3}">
      <dgm:prSet phldrT="[Text]" custT="1"/>
      <dgm:spPr/>
      <dgm:t>
        <a:bodyPr/>
        <a:lstStyle/>
        <a:p>
          <a:r>
            <a:rPr lang="en-US" sz="2000" dirty="0"/>
            <a:t>Friday 28th March 2014</a:t>
          </a:r>
        </a:p>
      </dgm:t>
    </dgm:pt>
    <dgm:pt modelId="{750BC9E0-98B0-7843-9998-B2AF9B7CA2E0}" type="parTrans" cxnId="{FF4ED2FB-7C6E-8548-A186-3C1395566CAF}">
      <dgm:prSet/>
      <dgm:spPr/>
      <dgm:t>
        <a:bodyPr/>
        <a:lstStyle/>
        <a:p>
          <a:endParaRPr lang="en-US"/>
        </a:p>
      </dgm:t>
    </dgm:pt>
    <dgm:pt modelId="{32297911-3201-1648-A53F-FE3B7408CF68}" type="sibTrans" cxnId="{FF4ED2FB-7C6E-8548-A186-3C1395566CAF}">
      <dgm:prSet/>
      <dgm:spPr/>
      <dgm:t>
        <a:bodyPr/>
        <a:lstStyle/>
        <a:p>
          <a:endParaRPr lang="en-US"/>
        </a:p>
      </dgm:t>
    </dgm:pt>
    <dgm:pt modelId="{EF5B92DE-8525-154A-BB40-9275049D31BB}">
      <dgm:prSet phldrT="[Text]" custT="1"/>
      <dgm:spPr/>
      <dgm:t>
        <a:bodyPr/>
        <a:lstStyle/>
        <a:p>
          <a:r>
            <a:rPr lang="en-US" sz="1600" dirty="0"/>
            <a:t>Deadline for submission of signed SSI form and CV </a:t>
          </a:r>
          <a:r>
            <a:rPr lang="en-US" sz="1600" dirty="0" smtClean="0"/>
            <a:t>by LLIs</a:t>
          </a:r>
          <a:endParaRPr lang="en-US" sz="1600" dirty="0"/>
        </a:p>
      </dgm:t>
    </dgm:pt>
    <dgm:pt modelId="{DCF5F961-F672-8D40-9DAB-E1A4084E19CF}" type="parTrans" cxnId="{A5FC064B-55D1-544A-84EF-3545E16E5DA9}">
      <dgm:prSet/>
      <dgm:spPr/>
      <dgm:t>
        <a:bodyPr/>
        <a:lstStyle/>
        <a:p>
          <a:endParaRPr lang="en-US"/>
        </a:p>
      </dgm:t>
    </dgm:pt>
    <dgm:pt modelId="{01E5DDB9-0E0D-5742-9552-FFB875CAA2F4}" type="sibTrans" cxnId="{A5FC064B-55D1-544A-84EF-3545E16E5DA9}">
      <dgm:prSet/>
      <dgm:spPr/>
      <dgm:t>
        <a:bodyPr/>
        <a:lstStyle/>
        <a:p>
          <a:endParaRPr lang="en-US"/>
        </a:p>
      </dgm:t>
    </dgm:pt>
    <dgm:pt modelId="{D956FD76-A1BC-E149-B881-718CC08BC278}">
      <dgm:prSet custT="1"/>
      <dgm:spPr/>
      <dgm:t>
        <a:bodyPr/>
        <a:lstStyle/>
        <a:p>
          <a:r>
            <a:rPr lang="en-US" sz="2000" dirty="0"/>
            <a:t>Friday 25th April 2014</a:t>
          </a:r>
        </a:p>
      </dgm:t>
    </dgm:pt>
    <dgm:pt modelId="{D2FBB19E-0C4F-7841-8C9E-8B623C4E2CF4}" type="parTrans" cxnId="{94517A63-B9F1-7645-BF8F-703D014D042C}">
      <dgm:prSet/>
      <dgm:spPr/>
      <dgm:t>
        <a:bodyPr/>
        <a:lstStyle/>
        <a:p>
          <a:endParaRPr lang="en-US"/>
        </a:p>
      </dgm:t>
    </dgm:pt>
    <dgm:pt modelId="{E0D126DA-91BE-144F-ACE8-256D47DAA940}" type="sibTrans" cxnId="{94517A63-B9F1-7645-BF8F-703D014D042C}">
      <dgm:prSet/>
      <dgm:spPr/>
      <dgm:t>
        <a:bodyPr/>
        <a:lstStyle/>
        <a:p>
          <a:endParaRPr lang="en-US"/>
        </a:p>
      </dgm:t>
    </dgm:pt>
    <dgm:pt modelId="{C8D6E01F-E560-9143-8FA6-4FDBAE90864A}">
      <dgm:prSet custT="1"/>
      <dgm:spPr/>
      <dgm:t>
        <a:bodyPr/>
        <a:lstStyle/>
        <a:p>
          <a:r>
            <a:rPr lang="en-US" sz="1600" dirty="0"/>
            <a:t>Registration window closes for trainee and consultant </a:t>
          </a:r>
          <a:r>
            <a:rPr lang="en-US" sz="1600" dirty="0" smtClean="0"/>
            <a:t>local investigators</a:t>
          </a:r>
          <a:endParaRPr lang="en-US" sz="1600" dirty="0"/>
        </a:p>
      </dgm:t>
    </dgm:pt>
    <dgm:pt modelId="{A92328F5-7715-784F-A8CC-1F84B48EA98C}" type="parTrans" cxnId="{CAD6C41E-9587-4D45-971E-45C75AE848E3}">
      <dgm:prSet/>
      <dgm:spPr/>
      <dgm:t>
        <a:bodyPr/>
        <a:lstStyle/>
        <a:p>
          <a:endParaRPr lang="en-US"/>
        </a:p>
      </dgm:t>
    </dgm:pt>
    <dgm:pt modelId="{41FDC540-BEE2-E241-BE90-1F151E80CC7F}" type="sibTrans" cxnId="{CAD6C41E-9587-4D45-971E-45C75AE848E3}">
      <dgm:prSet/>
      <dgm:spPr/>
      <dgm:t>
        <a:bodyPr/>
        <a:lstStyle/>
        <a:p>
          <a:endParaRPr lang="en-US"/>
        </a:p>
      </dgm:t>
    </dgm:pt>
    <dgm:pt modelId="{14A3274E-C7A5-9545-A507-D153F66F0557}">
      <dgm:prSet custT="1"/>
      <dgm:spPr/>
      <dgm:t>
        <a:bodyPr/>
        <a:lstStyle/>
        <a:p>
          <a:r>
            <a:rPr lang="en-US" sz="2000" dirty="0"/>
            <a:t>Tuesday 13th, Wednesday 14th and Thursday 15th May 2014</a:t>
          </a:r>
        </a:p>
      </dgm:t>
    </dgm:pt>
    <dgm:pt modelId="{DC6F4F22-66AB-484C-96BC-19683BF3BD31}" type="parTrans" cxnId="{E1F2214F-E977-894B-8721-54DA9EF41F7E}">
      <dgm:prSet/>
      <dgm:spPr/>
      <dgm:t>
        <a:bodyPr/>
        <a:lstStyle/>
        <a:p>
          <a:endParaRPr lang="en-US"/>
        </a:p>
      </dgm:t>
    </dgm:pt>
    <dgm:pt modelId="{8C3869A4-BC73-2F48-A216-D1849641CDA4}" type="sibTrans" cxnId="{E1F2214F-E977-894B-8721-54DA9EF41F7E}">
      <dgm:prSet/>
      <dgm:spPr/>
      <dgm:t>
        <a:bodyPr/>
        <a:lstStyle/>
        <a:p>
          <a:endParaRPr lang="en-US"/>
        </a:p>
      </dgm:t>
    </dgm:pt>
    <dgm:pt modelId="{DFCBEE19-28F5-EE48-B101-D966BD19E32A}">
      <dgm:prSet custT="1"/>
      <dgm:spPr/>
      <dgm:t>
        <a:bodyPr/>
        <a:lstStyle/>
        <a:p>
          <a:r>
            <a:rPr lang="en-US" sz="1600" dirty="0"/>
            <a:t>SNAP-1 data collection study days</a:t>
          </a:r>
        </a:p>
      </dgm:t>
    </dgm:pt>
    <dgm:pt modelId="{EEF042A1-1245-474E-8697-EA4DAFBDC1CD}" type="parTrans" cxnId="{C5E0822E-7E31-6343-A466-C96CECABD47F}">
      <dgm:prSet/>
      <dgm:spPr/>
      <dgm:t>
        <a:bodyPr/>
        <a:lstStyle/>
        <a:p>
          <a:endParaRPr lang="en-US"/>
        </a:p>
      </dgm:t>
    </dgm:pt>
    <dgm:pt modelId="{28CC1957-7FD3-444D-B549-17C41F8769CF}" type="sibTrans" cxnId="{C5E0822E-7E31-6343-A466-C96CECABD47F}">
      <dgm:prSet/>
      <dgm:spPr/>
      <dgm:t>
        <a:bodyPr/>
        <a:lstStyle/>
        <a:p>
          <a:endParaRPr lang="en-US"/>
        </a:p>
      </dgm:t>
    </dgm:pt>
    <dgm:pt modelId="{65E54EC3-DEAC-0A43-8680-9CD746E77680}">
      <dgm:prSet custT="1"/>
      <dgm:spPr/>
      <dgm:t>
        <a:bodyPr/>
        <a:lstStyle/>
        <a:p>
          <a:r>
            <a:rPr lang="en-US" sz="2000" dirty="0"/>
            <a:t>Week ending 30th May 2014</a:t>
          </a:r>
        </a:p>
      </dgm:t>
    </dgm:pt>
    <dgm:pt modelId="{DC3E1B1E-7768-F340-A4DB-6AC7FBB96643}" type="parTrans" cxnId="{002E9BC0-33A0-3D4E-A13F-669A2179A342}">
      <dgm:prSet/>
      <dgm:spPr/>
      <dgm:t>
        <a:bodyPr/>
        <a:lstStyle/>
        <a:p>
          <a:endParaRPr lang="en-US"/>
        </a:p>
      </dgm:t>
    </dgm:pt>
    <dgm:pt modelId="{5D038E1F-DD92-344E-B60D-6EC69CAEDD71}" type="sibTrans" cxnId="{002E9BC0-33A0-3D4E-A13F-669A2179A342}">
      <dgm:prSet/>
      <dgm:spPr/>
      <dgm:t>
        <a:bodyPr/>
        <a:lstStyle/>
        <a:p>
          <a:endParaRPr lang="en-US"/>
        </a:p>
      </dgm:t>
    </dgm:pt>
    <dgm:pt modelId="{97AB33C1-D821-744D-8428-ABF84273FE36}">
      <dgm:prSet custT="1"/>
      <dgm:spPr/>
      <dgm:t>
        <a:bodyPr/>
        <a:lstStyle/>
        <a:p>
          <a:r>
            <a:rPr lang="en-US" sz="1600" dirty="0"/>
            <a:t>Closure of data collection web tool</a:t>
          </a:r>
        </a:p>
      </dgm:t>
    </dgm:pt>
    <dgm:pt modelId="{43AA3CC5-E99A-E949-BDE1-F8BBC9AB56F6}" type="parTrans" cxnId="{D6C71B74-7AD7-6142-9CAB-88AEA2A7550A}">
      <dgm:prSet/>
      <dgm:spPr/>
      <dgm:t>
        <a:bodyPr/>
        <a:lstStyle/>
        <a:p>
          <a:endParaRPr lang="en-US"/>
        </a:p>
      </dgm:t>
    </dgm:pt>
    <dgm:pt modelId="{03BAE104-7D83-8746-8906-4C4FAD3B6610}" type="sibTrans" cxnId="{D6C71B74-7AD7-6142-9CAB-88AEA2A7550A}">
      <dgm:prSet/>
      <dgm:spPr/>
      <dgm:t>
        <a:bodyPr/>
        <a:lstStyle/>
        <a:p>
          <a:endParaRPr lang="en-US"/>
        </a:p>
      </dgm:t>
    </dgm:pt>
    <dgm:pt modelId="{FC01F7C6-A6AF-A044-B3FC-5D29D5C28A54}">
      <dgm:prSet phldrT="[Text]" custT="1"/>
      <dgm:spPr/>
      <dgm:t>
        <a:bodyPr/>
        <a:lstStyle/>
        <a:p>
          <a:r>
            <a:rPr lang="en-US" sz="2000" dirty="0"/>
            <a:t>Monday 17th March 2014</a:t>
          </a:r>
        </a:p>
      </dgm:t>
    </dgm:pt>
    <dgm:pt modelId="{2311AC12-9770-6848-901F-CC1DE9A84B06}" type="parTrans" cxnId="{FAA7AA60-77FB-6B4F-9D11-5A7ACFF2AF33}">
      <dgm:prSet/>
      <dgm:spPr/>
      <dgm:t>
        <a:bodyPr/>
        <a:lstStyle/>
        <a:p>
          <a:endParaRPr lang="en-US"/>
        </a:p>
      </dgm:t>
    </dgm:pt>
    <dgm:pt modelId="{FF16921D-A14D-D34E-B4F5-BADAA374007C}" type="sibTrans" cxnId="{FAA7AA60-77FB-6B4F-9D11-5A7ACFF2AF33}">
      <dgm:prSet/>
      <dgm:spPr/>
      <dgm:t>
        <a:bodyPr/>
        <a:lstStyle/>
        <a:p>
          <a:endParaRPr lang="en-US"/>
        </a:p>
      </dgm:t>
    </dgm:pt>
    <dgm:pt modelId="{01558E0D-3555-D24D-843A-40A8DD449F0A}">
      <dgm:prSet custT="1"/>
      <dgm:spPr/>
      <dgm:t>
        <a:bodyPr/>
        <a:lstStyle/>
        <a:p>
          <a:r>
            <a:rPr lang="en-US" sz="1600" dirty="0"/>
            <a:t>Deadline for </a:t>
          </a:r>
          <a:r>
            <a:rPr lang="en-US" sz="1600" dirty="0" smtClean="0"/>
            <a:t>hospitals/LLIs </a:t>
          </a:r>
          <a:r>
            <a:rPr lang="en-US" sz="1600" dirty="0"/>
            <a:t>to register to participate</a:t>
          </a:r>
        </a:p>
      </dgm:t>
    </dgm:pt>
    <dgm:pt modelId="{09CE0647-35E3-1F48-AB4B-A8B36D81A6C4}" type="parTrans" cxnId="{82CE0EB6-83EE-2844-A291-884C1A54F63A}">
      <dgm:prSet/>
      <dgm:spPr/>
      <dgm:t>
        <a:bodyPr/>
        <a:lstStyle/>
        <a:p>
          <a:endParaRPr lang="en-US"/>
        </a:p>
      </dgm:t>
    </dgm:pt>
    <dgm:pt modelId="{516AD96F-891A-AC49-BF69-34CBF850A5D3}" type="sibTrans" cxnId="{82CE0EB6-83EE-2844-A291-884C1A54F63A}">
      <dgm:prSet/>
      <dgm:spPr/>
      <dgm:t>
        <a:bodyPr/>
        <a:lstStyle/>
        <a:p>
          <a:endParaRPr lang="en-US"/>
        </a:p>
      </dgm:t>
    </dgm:pt>
    <dgm:pt modelId="{45E2E9E5-D824-DE43-83C3-C25123DDFB21}" type="pres">
      <dgm:prSet presAssocID="{01F3DFE6-4014-2344-B606-AFBA36963F23}" presName="Name0" presStyleCnt="0">
        <dgm:presLayoutVars>
          <dgm:dir/>
          <dgm:animLvl val="lvl"/>
          <dgm:resizeHandles val="exact"/>
        </dgm:presLayoutVars>
      </dgm:prSet>
      <dgm:spPr/>
      <dgm:t>
        <a:bodyPr/>
        <a:lstStyle/>
        <a:p>
          <a:endParaRPr lang="en-US"/>
        </a:p>
      </dgm:t>
    </dgm:pt>
    <dgm:pt modelId="{79431F0E-D169-0A40-8DBA-4D70D801DFA7}" type="pres">
      <dgm:prSet presAssocID="{65E54EC3-DEAC-0A43-8680-9CD746E77680}" presName="boxAndChildren" presStyleCnt="0"/>
      <dgm:spPr/>
      <dgm:t>
        <a:bodyPr/>
        <a:lstStyle/>
        <a:p>
          <a:endParaRPr lang="en-US"/>
        </a:p>
      </dgm:t>
    </dgm:pt>
    <dgm:pt modelId="{CFA97BA0-9035-6D44-A5EA-7341A2A68C30}" type="pres">
      <dgm:prSet presAssocID="{65E54EC3-DEAC-0A43-8680-9CD746E77680}" presName="parentTextBox" presStyleLbl="node1" presStyleIdx="0" presStyleCnt="7"/>
      <dgm:spPr/>
      <dgm:t>
        <a:bodyPr/>
        <a:lstStyle/>
        <a:p>
          <a:endParaRPr lang="en-US"/>
        </a:p>
      </dgm:t>
    </dgm:pt>
    <dgm:pt modelId="{8FDA9783-63F7-324A-A4B1-FB92EAB3BE61}" type="pres">
      <dgm:prSet presAssocID="{65E54EC3-DEAC-0A43-8680-9CD746E77680}" presName="entireBox" presStyleLbl="node1" presStyleIdx="0" presStyleCnt="7"/>
      <dgm:spPr/>
      <dgm:t>
        <a:bodyPr/>
        <a:lstStyle/>
        <a:p>
          <a:endParaRPr lang="en-US"/>
        </a:p>
      </dgm:t>
    </dgm:pt>
    <dgm:pt modelId="{8654AF67-00E7-3A46-8DB0-CF9083391A22}" type="pres">
      <dgm:prSet presAssocID="{65E54EC3-DEAC-0A43-8680-9CD746E77680}" presName="descendantBox" presStyleCnt="0"/>
      <dgm:spPr/>
      <dgm:t>
        <a:bodyPr/>
        <a:lstStyle/>
        <a:p>
          <a:endParaRPr lang="en-US"/>
        </a:p>
      </dgm:t>
    </dgm:pt>
    <dgm:pt modelId="{7563D1F0-BE58-5C41-91B0-FD64E0C1EB8C}" type="pres">
      <dgm:prSet presAssocID="{97AB33C1-D821-744D-8428-ABF84273FE36}" presName="childTextBox" presStyleLbl="fgAccFollowNode1" presStyleIdx="0" presStyleCnt="7" custLinFactY="328826" custLinFactNeighborY="400000">
        <dgm:presLayoutVars>
          <dgm:bulletEnabled val="1"/>
        </dgm:presLayoutVars>
      </dgm:prSet>
      <dgm:spPr/>
      <dgm:t>
        <a:bodyPr/>
        <a:lstStyle/>
        <a:p>
          <a:endParaRPr lang="en-US"/>
        </a:p>
      </dgm:t>
    </dgm:pt>
    <dgm:pt modelId="{73C16C20-54A2-5A4E-A258-0C31E5936609}" type="pres">
      <dgm:prSet presAssocID="{8C3869A4-BC73-2F48-A216-D1849641CDA4}" presName="sp" presStyleCnt="0"/>
      <dgm:spPr/>
      <dgm:t>
        <a:bodyPr/>
        <a:lstStyle/>
        <a:p>
          <a:endParaRPr lang="en-US"/>
        </a:p>
      </dgm:t>
    </dgm:pt>
    <dgm:pt modelId="{8D42DE89-9A7F-A04C-9969-FA11177BC380}" type="pres">
      <dgm:prSet presAssocID="{14A3274E-C7A5-9545-A507-D153F66F0557}" presName="arrowAndChildren" presStyleCnt="0"/>
      <dgm:spPr/>
      <dgm:t>
        <a:bodyPr/>
        <a:lstStyle/>
        <a:p>
          <a:endParaRPr lang="en-US"/>
        </a:p>
      </dgm:t>
    </dgm:pt>
    <dgm:pt modelId="{9108D7ED-60D3-3241-AE54-6C0683FEF817}" type="pres">
      <dgm:prSet presAssocID="{14A3274E-C7A5-9545-A507-D153F66F0557}" presName="parentTextArrow" presStyleLbl="node1" presStyleIdx="0" presStyleCnt="7"/>
      <dgm:spPr/>
      <dgm:t>
        <a:bodyPr/>
        <a:lstStyle/>
        <a:p>
          <a:endParaRPr lang="en-US"/>
        </a:p>
      </dgm:t>
    </dgm:pt>
    <dgm:pt modelId="{1E775150-1D0B-DC45-A6E0-F3B112FE4ADD}" type="pres">
      <dgm:prSet presAssocID="{14A3274E-C7A5-9545-A507-D153F66F0557}" presName="arrow" presStyleLbl="node1" presStyleIdx="1" presStyleCnt="7"/>
      <dgm:spPr/>
      <dgm:t>
        <a:bodyPr/>
        <a:lstStyle/>
        <a:p>
          <a:endParaRPr lang="en-US"/>
        </a:p>
      </dgm:t>
    </dgm:pt>
    <dgm:pt modelId="{FDA1BA3E-24B8-8444-82DA-8F22880C0B65}" type="pres">
      <dgm:prSet presAssocID="{14A3274E-C7A5-9545-A507-D153F66F0557}" presName="descendantArrow" presStyleCnt="0"/>
      <dgm:spPr/>
      <dgm:t>
        <a:bodyPr/>
        <a:lstStyle/>
        <a:p>
          <a:endParaRPr lang="en-US"/>
        </a:p>
      </dgm:t>
    </dgm:pt>
    <dgm:pt modelId="{8611E8CE-EB10-FC4F-B0C8-140F171EEE66}" type="pres">
      <dgm:prSet presAssocID="{DFCBEE19-28F5-EE48-B101-D966BD19E32A}" presName="childTextArrow" presStyleLbl="fgAccFollowNode1" presStyleIdx="1" presStyleCnt="7">
        <dgm:presLayoutVars>
          <dgm:bulletEnabled val="1"/>
        </dgm:presLayoutVars>
      </dgm:prSet>
      <dgm:spPr/>
      <dgm:t>
        <a:bodyPr/>
        <a:lstStyle/>
        <a:p>
          <a:endParaRPr lang="en-US"/>
        </a:p>
      </dgm:t>
    </dgm:pt>
    <dgm:pt modelId="{5E62A0F7-697E-3C4F-BAD4-EDB47DCE200F}" type="pres">
      <dgm:prSet presAssocID="{E0D126DA-91BE-144F-ACE8-256D47DAA940}" presName="sp" presStyleCnt="0"/>
      <dgm:spPr/>
      <dgm:t>
        <a:bodyPr/>
        <a:lstStyle/>
        <a:p>
          <a:endParaRPr lang="en-US"/>
        </a:p>
      </dgm:t>
    </dgm:pt>
    <dgm:pt modelId="{E7E51707-3A38-A046-85C5-AA8A1DD581AF}" type="pres">
      <dgm:prSet presAssocID="{D956FD76-A1BC-E149-B881-718CC08BC278}" presName="arrowAndChildren" presStyleCnt="0"/>
      <dgm:spPr/>
      <dgm:t>
        <a:bodyPr/>
        <a:lstStyle/>
        <a:p>
          <a:endParaRPr lang="en-US"/>
        </a:p>
      </dgm:t>
    </dgm:pt>
    <dgm:pt modelId="{2B74D81F-C5EE-C249-870A-766615FAB1FC}" type="pres">
      <dgm:prSet presAssocID="{D956FD76-A1BC-E149-B881-718CC08BC278}" presName="parentTextArrow" presStyleLbl="node1" presStyleIdx="1" presStyleCnt="7"/>
      <dgm:spPr/>
      <dgm:t>
        <a:bodyPr/>
        <a:lstStyle/>
        <a:p>
          <a:endParaRPr lang="en-US"/>
        </a:p>
      </dgm:t>
    </dgm:pt>
    <dgm:pt modelId="{FA4EDAFA-EECD-4C4B-BD67-2BF35CDAF78E}" type="pres">
      <dgm:prSet presAssocID="{D956FD76-A1BC-E149-B881-718CC08BC278}" presName="arrow" presStyleLbl="node1" presStyleIdx="2" presStyleCnt="7"/>
      <dgm:spPr/>
      <dgm:t>
        <a:bodyPr/>
        <a:lstStyle/>
        <a:p>
          <a:endParaRPr lang="en-US"/>
        </a:p>
      </dgm:t>
    </dgm:pt>
    <dgm:pt modelId="{5923071E-AB4F-4F43-BDAF-4EB58E8A2565}" type="pres">
      <dgm:prSet presAssocID="{D956FD76-A1BC-E149-B881-718CC08BC278}" presName="descendantArrow" presStyleCnt="0"/>
      <dgm:spPr/>
      <dgm:t>
        <a:bodyPr/>
        <a:lstStyle/>
        <a:p>
          <a:endParaRPr lang="en-US"/>
        </a:p>
      </dgm:t>
    </dgm:pt>
    <dgm:pt modelId="{DEAAACBB-11C8-1B43-80B3-0D19017B9ACB}" type="pres">
      <dgm:prSet presAssocID="{C8D6E01F-E560-9143-8FA6-4FDBAE90864A}" presName="childTextArrow" presStyleLbl="fgAccFollowNode1" presStyleIdx="2" presStyleCnt="7">
        <dgm:presLayoutVars>
          <dgm:bulletEnabled val="1"/>
        </dgm:presLayoutVars>
      </dgm:prSet>
      <dgm:spPr/>
      <dgm:t>
        <a:bodyPr/>
        <a:lstStyle/>
        <a:p>
          <a:endParaRPr lang="en-US"/>
        </a:p>
      </dgm:t>
    </dgm:pt>
    <dgm:pt modelId="{A0798E70-5755-D144-8BB9-E571DD85DD93}" type="pres">
      <dgm:prSet presAssocID="{32297911-3201-1648-A53F-FE3B7408CF68}" presName="sp" presStyleCnt="0"/>
      <dgm:spPr/>
      <dgm:t>
        <a:bodyPr/>
        <a:lstStyle/>
        <a:p>
          <a:endParaRPr lang="en-US"/>
        </a:p>
      </dgm:t>
    </dgm:pt>
    <dgm:pt modelId="{16C3EAD1-1123-B743-B2BE-A319761B0E1A}" type="pres">
      <dgm:prSet presAssocID="{944609B2-39A8-EF4B-AE31-7EFD70424FE3}" presName="arrowAndChildren" presStyleCnt="0"/>
      <dgm:spPr/>
      <dgm:t>
        <a:bodyPr/>
        <a:lstStyle/>
        <a:p>
          <a:endParaRPr lang="en-US"/>
        </a:p>
      </dgm:t>
    </dgm:pt>
    <dgm:pt modelId="{AA701D19-1CF9-664E-A0A0-D70097B07A63}" type="pres">
      <dgm:prSet presAssocID="{944609B2-39A8-EF4B-AE31-7EFD70424FE3}" presName="parentTextArrow" presStyleLbl="node1" presStyleIdx="2" presStyleCnt="7"/>
      <dgm:spPr/>
      <dgm:t>
        <a:bodyPr/>
        <a:lstStyle/>
        <a:p>
          <a:endParaRPr lang="en-US"/>
        </a:p>
      </dgm:t>
    </dgm:pt>
    <dgm:pt modelId="{C3B88CEC-107C-D64F-8E0E-7C9BBCAA588F}" type="pres">
      <dgm:prSet presAssocID="{944609B2-39A8-EF4B-AE31-7EFD70424FE3}" presName="arrow" presStyleLbl="node1" presStyleIdx="3" presStyleCnt="7"/>
      <dgm:spPr/>
      <dgm:t>
        <a:bodyPr/>
        <a:lstStyle/>
        <a:p>
          <a:endParaRPr lang="en-US"/>
        </a:p>
      </dgm:t>
    </dgm:pt>
    <dgm:pt modelId="{4CF92042-19DF-9F4D-AB37-A2DDFE2783D7}" type="pres">
      <dgm:prSet presAssocID="{944609B2-39A8-EF4B-AE31-7EFD70424FE3}" presName="descendantArrow" presStyleCnt="0"/>
      <dgm:spPr/>
      <dgm:t>
        <a:bodyPr/>
        <a:lstStyle/>
        <a:p>
          <a:endParaRPr lang="en-US"/>
        </a:p>
      </dgm:t>
    </dgm:pt>
    <dgm:pt modelId="{556B0A59-FABF-0A46-9292-E21EFACA0B1D}" type="pres">
      <dgm:prSet presAssocID="{EF5B92DE-8525-154A-BB40-9275049D31BB}" presName="childTextArrow" presStyleLbl="fgAccFollowNode1" presStyleIdx="3" presStyleCnt="7">
        <dgm:presLayoutVars>
          <dgm:bulletEnabled val="1"/>
        </dgm:presLayoutVars>
      </dgm:prSet>
      <dgm:spPr/>
      <dgm:t>
        <a:bodyPr/>
        <a:lstStyle/>
        <a:p>
          <a:endParaRPr lang="en-US"/>
        </a:p>
      </dgm:t>
    </dgm:pt>
    <dgm:pt modelId="{265AFD86-C1EA-2642-A8C4-8A7EE9724241}" type="pres">
      <dgm:prSet presAssocID="{FF16921D-A14D-D34E-B4F5-BADAA374007C}" presName="sp" presStyleCnt="0"/>
      <dgm:spPr/>
      <dgm:t>
        <a:bodyPr/>
        <a:lstStyle/>
        <a:p>
          <a:endParaRPr lang="en-US"/>
        </a:p>
      </dgm:t>
    </dgm:pt>
    <dgm:pt modelId="{33E4F41A-2851-DC46-A1D0-49DB5A3F021B}" type="pres">
      <dgm:prSet presAssocID="{FC01F7C6-A6AF-A044-B3FC-5D29D5C28A54}" presName="arrowAndChildren" presStyleCnt="0"/>
      <dgm:spPr/>
      <dgm:t>
        <a:bodyPr/>
        <a:lstStyle/>
        <a:p>
          <a:endParaRPr lang="en-US"/>
        </a:p>
      </dgm:t>
    </dgm:pt>
    <dgm:pt modelId="{AFCD8C51-5321-0D45-9329-5E31F0A1E353}" type="pres">
      <dgm:prSet presAssocID="{FC01F7C6-A6AF-A044-B3FC-5D29D5C28A54}" presName="parentTextArrow" presStyleLbl="node1" presStyleIdx="3" presStyleCnt="7"/>
      <dgm:spPr/>
      <dgm:t>
        <a:bodyPr/>
        <a:lstStyle/>
        <a:p>
          <a:endParaRPr lang="en-US"/>
        </a:p>
      </dgm:t>
    </dgm:pt>
    <dgm:pt modelId="{3883709A-9408-AA4F-A54F-80D048B6C7A4}" type="pres">
      <dgm:prSet presAssocID="{FC01F7C6-A6AF-A044-B3FC-5D29D5C28A54}" presName="arrow" presStyleLbl="node1" presStyleIdx="4" presStyleCnt="7"/>
      <dgm:spPr/>
      <dgm:t>
        <a:bodyPr/>
        <a:lstStyle/>
        <a:p>
          <a:endParaRPr lang="en-US"/>
        </a:p>
      </dgm:t>
    </dgm:pt>
    <dgm:pt modelId="{86588AFE-495C-DC4D-8C79-6615F5F984FC}" type="pres">
      <dgm:prSet presAssocID="{FC01F7C6-A6AF-A044-B3FC-5D29D5C28A54}" presName="descendantArrow" presStyleCnt="0"/>
      <dgm:spPr/>
      <dgm:t>
        <a:bodyPr/>
        <a:lstStyle/>
        <a:p>
          <a:endParaRPr lang="en-US"/>
        </a:p>
      </dgm:t>
    </dgm:pt>
    <dgm:pt modelId="{00ED1C33-BE4A-CC4E-8ADE-A7EF3FF66D35}" type="pres">
      <dgm:prSet presAssocID="{01558E0D-3555-D24D-843A-40A8DD449F0A}" presName="childTextArrow" presStyleLbl="fgAccFollowNode1" presStyleIdx="4" presStyleCnt="7">
        <dgm:presLayoutVars>
          <dgm:bulletEnabled val="1"/>
        </dgm:presLayoutVars>
      </dgm:prSet>
      <dgm:spPr/>
      <dgm:t>
        <a:bodyPr/>
        <a:lstStyle/>
        <a:p>
          <a:endParaRPr lang="en-US"/>
        </a:p>
      </dgm:t>
    </dgm:pt>
    <dgm:pt modelId="{CD3A5432-C6E7-DB45-B2DB-25A6C877C2CA}" type="pres">
      <dgm:prSet presAssocID="{6EC7A345-EA08-2B45-A438-674F89DD6823}" presName="sp" presStyleCnt="0"/>
      <dgm:spPr/>
      <dgm:t>
        <a:bodyPr/>
        <a:lstStyle/>
        <a:p>
          <a:endParaRPr lang="en-US"/>
        </a:p>
      </dgm:t>
    </dgm:pt>
    <dgm:pt modelId="{B3D99741-1752-F142-B4C7-1E0D14065C3D}" type="pres">
      <dgm:prSet presAssocID="{4B0BA06A-6C99-7549-936C-945750E2491B}" presName="arrowAndChildren" presStyleCnt="0"/>
      <dgm:spPr/>
      <dgm:t>
        <a:bodyPr/>
        <a:lstStyle/>
        <a:p>
          <a:endParaRPr lang="en-US"/>
        </a:p>
      </dgm:t>
    </dgm:pt>
    <dgm:pt modelId="{43B67464-BF36-564F-93A4-1086E7AA0C9A}" type="pres">
      <dgm:prSet presAssocID="{4B0BA06A-6C99-7549-936C-945750E2491B}" presName="parentTextArrow" presStyleLbl="node1" presStyleIdx="4" presStyleCnt="7"/>
      <dgm:spPr/>
      <dgm:t>
        <a:bodyPr/>
        <a:lstStyle/>
        <a:p>
          <a:endParaRPr lang="en-US"/>
        </a:p>
      </dgm:t>
    </dgm:pt>
    <dgm:pt modelId="{B636BD19-9868-914D-96A1-D68F7D78B4FC}" type="pres">
      <dgm:prSet presAssocID="{4B0BA06A-6C99-7549-936C-945750E2491B}" presName="arrow" presStyleLbl="node1" presStyleIdx="5" presStyleCnt="7"/>
      <dgm:spPr/>
      <dgm:t>
        <a:bodyPr/>
        <a:lstStyle/>
        <a:p>
          <a:endParaRPr lang="en-US"/>
        </a:p>
      </dgm:t>
    </dgm:pt>
    <dgm:pt modelId="{9967FFC3-4D29-9C40-8C28-000B993D5412}" type="pres">
      <dgm:prSet presAssocID="{4B0BA06A-6C99-7549-936C-945750E2491B}" presName="descendantArrow" presStyleCnt="0"/>
      <dgm:spPr/>
      <dgm:t>
        <a:bodyPr/>
        <a:lstStyle/>
        <a:p>
          <a:endParaRPr lang="en-US"/>
        </a:p>
      </dgm:t>
    </dgm:pt>
    <dgm:pt modelId="{2D7C3A90-9CC7-A44F-974E-179A25310221}" type="pres">
      <dgm:prSet presAssocID="{E2A96534-5476-5641-BBE4-7307017F6966}" presName="childTextArrow" presStyleLbl="fgAccFollowNode1" presStyleIdx="5" presStyleCnt="7">
        <dgm:presLayoutVars>
          <dgm:bulletEnabled val="1"/>
        </dgm:presLayoutVars>
      </dgm:prSet>
      <dgm:spPr/>
      <dgm:t>
        <a:bodyPr/>
        <a:lstStyle/>
        <a:p>
          <a:endParaRPr lang="en-US"/>
        </a:p>
      </dgm:t>
    </dgm:pt>
    <dgm:pt modelId="{7628E9FF-E3E9-1145-B986-5E78FF743C0E}" type="pres">
      <dgm:prSet presAssocID="{EF4725AE-6141-304B-99C2-0D868B907292}" presName="sp" presStyleCnt="0"/>
      <dgm:spPr/>
      <dgm:t>
        <a:bodyPr/>
        <a:lstStyle/>
        <a:p>
          <a:endParaRPr lang="en-US"/>
        </a:p>
      </dgm:t>
    </dgm:pt>
    <dgm:pt modelId="{75CF55BC-3ED3-0546-9B19-E81C26203905}" type="pres">
      <dgm:prSet presAssocID="{681D5E21-6C98-4247-B486-38EB988F98B7}" presName="arrowAndChildren" presStyleCnt="0"/>
      <dgm:spPr/>
      <dgm:t>
        <a:bodyPr/>
        <a:lstStyle/>
        <a:p>
          <a:endParaRPr lang="en-US"/>
        </a:p>
      </dgm:t>
    </dgm:pt>
    <dgm:pt modelId="{BFCED970-2ADA-1F4D-AD96-CBF445FD2001}" type="pres">
      <dgm:prSet presAssocID="{681D5E21-6C98-4247-B486-38EB988F98B7}" presName="parentTextArrow" presStyleLbl="node1" presStyleIdx="5" presStyleCnt="7"/>
      <dgm:spPr/>
      <dgm:t>
        <a:bodyPr/>
        <a:lstStyle/>
        <a:p>
          <a:endParaRPr lang="en-US"/>
        </a:p>
      </dgm:t>
    </dgm:pt>
    <dgm:pt modelId="{9EADB260-9F54-1748-BD51-2EB63B62A69A}" type="pres">
      <dgm:prSet presAssocID="{681D5E21-6C98-4247-B486-38EB988F98B7}" presName="arrow" presStyleLbl="node1" presStyleIdx="6" presStyleCnt="7"/>
      <dgm:spPr/>
      <dgm:t>
        <a:bodyPr/>
        <a:lstStyle/>
        <a:p>
          <a:endParaRPr lang="en-US"/>
        </a:p>
      </dgm:t>
    </dgm:pt>
    <dgm:pt modelId="{DB504DED-BEE2-B64F-B5A6-E86C229D07DD}" type="pres">
      <dgm:prSet presAssocID="{681D5E21-6C98-4247-B486-38EB988F98B7}" presName="descendantArrow" presStyleCnt="0"/>
      <dgm:spPr/>
      <dgm:t>
        <a:bodyPr/>
        <a:lstStyle/>
        <a:p>
          <a:endParaRPr lang="en-US"/>
        </a:p>
      </dgm:t>
    </dgm:pt>
    <dgm:pt modelId="{91C7EE22-366D-D84B-978F-33C59D29EDCD}" type="pres">
      <dgm:prSet presAssocID="{D5EE243B-97A4-894E-AC0F-93F1D0D66240}" presName="childTextArrow" presStyleLbl="fgAccFollowNode1" presStyleIdx="6" presStyleCnt="7">
        <dgm:presLayoutVars>
          <dgm:bulletEnabled val="1"/>
        </dgm:presLayoutVars>
      </dgm:prSet>
      <dgm:spPr/>
      <dgm:t>
        <a:bodyPr/>
        <a:lstStyle/>
        <a:p>
          <a:endParaRPr lang="en-US"/>
        </a:p>
      </dgm:t>
    </dgm:pt>
  </dgm:ptLst>
  <dgm:cxnLst>
    <dgm:cxn modelId="{89BEF4A9-508F-954E-B183-A157F303CDBF}" type="presOf" srcId="{EF5B92DE-8525-154A-BB40-9275049D31BB}" destId="{556B0A59-FABF-0A46-9292-E21EFACA0B1D}" srcOrd="0" destOrd="0" presId="urn:microsoft.com/office/officeart/2005/8/layout/process4"/>
    <dgm:cxn modelId="{94517A63-B9F1-7645-BF8F-703D014D042C}" srcId="{01F3DFE6-4014-2344-B606-AFBA36963F23}" destId="{D956FD76-A1BC-E149-B881-718CC08BC278}" srcOrd="4" destOrd="0" parTransId="{D2FBB19E-0C4F-7841-8C9E-8B623C4E2CF4}" sibTransId="{E0D126DA-91BE-144F-ACE8-256D47DAA940}"/>
    <dgm:cxn modelId="{F2B20E3A-A9ED-6841-A36B-847BFA9E6404}" type="presOf" srcId="{DFCBEE19-28F5-EE48-B101-D966BD19E32A}" destId="{8611E8CE-EB10-FC4F-B0C8-140F171EEE66}" srcOrd="0" destOrd="0" presId="urn:microsoft.com/office/officeart/2005/8/layout/process4"/>
    <dgm:cxn modelId="{DA4445F6-175D-3247-9321-0C36F196CECE}" type="presOf" srcId="{D956FD76-A1BC-E149-B881-718CC08BC278}" destId="{2B74D81F-C5EE-C249-870A-766615FAB1FC}" srcOrd="0" destOrd="0" presId="urn:microsoft.com/office/officeart/2005/8/layout/process4"/>
    <dgm:cxn modelId="{47679CAA-A3EA-A942-AEDF-28DACEA0CCA7}" srcId="{4B0BA06A-6C99-7549-936C-945750E2491B}" destId="{E2A96534-5476-5641-BBE4-7307017F6966}" srcOrd="0" destOrd="0" parTransId="{B0AD855D-005D-7449-9309-FA3DE836CF55}" sibTransId="{DAD83492-44AB-4A4B-9420-4FC373298E25}"/>
    <dgm:cxn modelId="{1F861A01-BF7A-264A-9C24-58446BCE4927}" type="presOf" srcId="{65E54EC3-DEAC-0A43-8680-9CD746E77680}" destId="{8FDA9783-63F7-324A-A4B1-FB92EAB3BE61}" srcOrd="1" destOrd="0" presId="urn:microsoft.com/office/officeart/2005/8/layout/process4"/>
    <dgm:cxn modelId="{89B9DA8D-3159-874D-9593-66E145F174CF}" srcId="{681D5E21-6C98-4247-B486-38EB988F98B7}" destId="{D5EE243B-97A4-894E-AC0F-93F1D0D66240}" srcOrd="0" destOrd="0" parTransId="{4BB41E22-0405-0B49-B099-2C6D5FAFFA02}" sibTransId="{00B8827B-019D-A445-9E8B-D367570583F0}"/>
    <dgm:cxn modelId="{0896764A-0F57-7C4B-8809-DD5CFB98DE52}" type="presOf" srcId="{65E54EC3-DEAC-0A43-8680-9CD746E77680}" destId="{CFA97BA0-9035-6D44-A5EA-7341A2A68C30}" srcOrd="0" destOrd="0" presId="urn:microsoft.com/office/officeart/2005/8/layout/process4"/>
    <dgm:cxn modelId="{CAD6C41E-9587-4D45-971E-45C75AE848E3}" srcId="{D956FD76-A1BC-E149-B881-718CC08BC278}" destId="{C8D6E01F-E560-9143-8FA6-4FDBAE90864A}" srcOrd="0" destOrd="0" parTransId="{A92328F5-7715-784F-A8CC-1F84B48EA98C}" sibTransId="{41FDC540-BEE2-E241-BE90-1F151E80CC7F}"/>
    <dgm:cxn modelId="{C5E0822E-7E31-6343-A466-C96CECABD47F}" srcId="{14A3274E-C7A5-9545-A507-D153F66F0557}" destId="{DFCBEE19-28F5-EE48-B101-D966BD19E32A}" srcOrd="0" destOrd="0" parTransId="{EEF042A1-1245-474E-8697-EA4DAFBDC1CD}" sibTransId="{28CC1957-7FD3-444D-B549-17C41F8769CF}"/>
    <dgm:cxn modelId="{8305DDF7-7DFA-7446-B203-45D3E3BFC13E}" type="presOf" srcId="{01558E0D-3555-D24D-843A-40A8DD449F0A}" destId="{00ED1C33-BE4A-CC4E-8ADE-A7EF3FF66D35}" srcOrd="0" destOrd="0" presId="urn:microsoft.com/office/officeart/2005/8/layout/process4"/>
    <dgm:cxn modelId="{92A5198E-DF1F-AF4E-9E67-87CFF2A82FAB}" type="presOf" srcId="{4B0BA06A-6C99-7549-936C-945750E2491B}" destId="{43B67464-BF36-564F-93A4-1086E7AA0C9A}" srcOrd="0" destOrd="0" presId="urn:microsoft.com/office/officeart/2005/8/layout/process4"/>
    <dgm:cxn modelId="{A5FC064B-55D1-544A-84EF-3545E16E5DA9}" srcId="{944609B2-39A8-EF4B-AE31-7EFD70424FE3}" destId="{EF5B92DE-8525-154A-BB40-9275049D31BB}" srcOrd="0" destOrd="0" parTransId="{DCF5F961-F672-8D40-9DAB-E1A4084E19CF}" sibTransId="{01E5DDB9-0E0D-5742-9552-FFB875CAA2F4}"/>
    <dgm:cxn modelId="{A834F3B0-2810-4140-8A82-FD7880B290FB}" type="presOf" srcId="{4B0BA06A-6C99-7549-936C-945750E2491B}" destId="{B636BD19-9868-914D-96A1-D68F7D78B4FC}" srcOrd="1" destOrd="0" presId="urn:microsoft.com/office/officeart/2005/8/layout/process4"/>
    <dgm:cxn modelId="{D6C71B74-7AD7-6142-9CAB-88AEA2A7550A}" srcId="{65E54EC3-DEAC-0A43-8680-9CD746E77680}" destId="{97AB33C1-D821-744D-8428-ABF84273FE36}" srcOrd="0" destOrd="0" parTransId="{43AA3CC5-E99A-E949-BDE1-F8BBC9AB56F6}" sibTransId="{03BAE104-7D83-8746-8906-4C4FAD3B6610}"/>
    <dgm:cxn modelId="{A619F9F3-27A0-8D45-851F-DDECEB7D2D80}" type="presOf" srcId="{C8D6E01F-E560-9143-8FA6-4FDBAE90864A}" destId="{DEAAACBB-11C8-1B43-80B3-0D19017B9ACB}" srcOrd="0" destOrd="0" presId="urn:microsoft.com/office/officeart/2005/8/layout/process4"/>
    <dgm:cxn modelId="{2A538186-53D7-1747-A329-4DB594029F25}" type="presOf" srcId="{D5EE243B-97A4-894E-AC0F-93F1D0D66240}" destId="{91C7EE22-366D-D84B-978F-33C59D29EDCD}" srcOrd="0" destOrd="0" presId="urn:microsoft.com/office/officeart/2005/8/layout/process4"/>
    <dgm:cxn modelId="{1771CB30-9D7A-394E-9EE3-F74B604CBE0A}" type="presOf" srcId="{D956FD76-A1BC-E149-B881-718CC08BC278}" destId="{FA4EDAFA-EECD-4C4B-BD67-2BF35CDAF78E}" srcOrd="1" destOrd="0" presId="urn:microsoft.com/office/officeart/2005/8/layout/process4"/>
    <dgm:cxn modelId="{68B9B842-BC8F-174A-BBF4-34446A569746}" type="presOf" srcId="{944609B2-39A8-EF4B-AE31-7EFD70424FE3}" destId="{AA701D19-1CF9-664E-A0A0-D70097B07A63}" srcOrd="0" destOrd="0" presId="urn:microsoft.com/office/officeart/2005/8/layout/process4"/>
    <dgm:cxn modelId="{FF4ED2FB-7C6E-8548-A186-3C1395566CAF}" srcId="{01F3DFE6-4014-2344-B606-AFBA36963F23}" destId="{944609B2-39A8-EF4B-AE31-7EFD70424FE3}" srcOrd="3" destOrd="0" parTransId="{750BC9E0-98B0-7843-9998-B2AF9B7CA2E0}" sibTransId="{32297911-3201-1648-A53F-FE3B7408CF68}"/>
    <dgm:cxn modelId="{7EEDE6F5-496D-1940-B15A-42620F2CD2BE}" type="presOf" srcId="{14A3274E-C7A5-9545-A507-D153F66F0557}" destId="{1E775150-1D0B-DC45-A6E0-F3B112FE4ADD}" srcOrd="1" destOrd="0" presId="urn:microsoft.com/office/officeart/2005/8/layout/process4"/>
    <dgm:cxn modelId="{63D0D0E3-F48F-8D45-9397-0BE7AA17FBDC}" srcId="{01F3DFE6-4014-2344-B606-AFBA36963F23}" destId="{681D5E21-6C98-4247-B486-38EB988F98B7}" srcOrd="0" destOrd="0" parTransId="{2E158577-2C59-DA44-86A7-940F01F9A992}" sibTransId="{EF4725AE-6141-304B-99C2-0D868B907292}"/>
    <dgm:cxn modelId="{486B49F8-68F5-F249-9E76-A8C59EA58CBA}" type="presOf" srcId="{14A3274E-C7A5-9545-A507-D153F66F0557}" destId="{9108D7ED-60D3-3241-AE54-6C0683FEF817}" srcOrd="0" destOrd="0" presId="urn:microsoft.com/office/officeart/2005/8/layout/process4"/>
    <dgm:cxn modelId="{FAA7AA60-77FB-6B4F-9D11-5A7ACFF2AF33}" srcId="{01F3DFE6-4014-2344-B606-AFBA36963F23}" destId="{FC01F7C6-A6AF-A044-B3FC-5D29D5C28A54}" srcOrd="2" destOrd="0" parTransId="{2311AC12-9770-6848-901F-CC1DE9A84B06}" sibTransId="{FF16921D-A14D-D34E-B4F5-BADAA374007C}"/>
    <dgm:cxn modelId="{BD2A6AC7-7916-4144-8E5E-C100954AF7EF}" type="presOf" srcId="{FC01F7C6-A6AF-A044-B3FC-5D29D5C28A54}" destId="{3883709A-9408-AA4F-A54F-80D048B6C7A4}" srcOrd="1" destOrd="0" presId="urn:microsoft.com/office/officeart/2005/8/layout/process4"/>
    <dgm:cxn modelId="{49095DB8-9B40-9242-8F36-157E436A5464}" type="presOf" srcId="{97AB33C1-D821-744D-8428-ABF84273FE36}" destId="{7563D1F0-BE58-5C41-91B0-FD64E0C1EB8C}" srcOrd="0" destOrd="0" presId="urn:microsoft.com/office/officeart/2005/8/layout/process4"/>
    <dgm:cxn modelId="{2C1A020E-F6C2-754A-BCFB-5B8E5E5DF3AE}" type="presOf" srcId="{FC01F7C6-A6AF-A044-B3FC-5D29D5C28A54}" destId="{AFCD8C51-5321-0D45-9329-5E31F0A1E353}" srcOrd="0" destOrd="0" presId="urn:microsoft.com/office/officeart/2005/8/layout/process4"/>
    <dgm:cxn modelId="{58385562-B71B-7746-ADA7-811CEAD4A4B8}" srcId="{01F3DFE6-4014-2344-B606-AFBA36963F23}" destId="{4B0BA06A-6C99-7549-936C-945750E2491B}" srcOrd="1" destOrd="0" parTransId="{D9E97747-9339-E744-81A9-5EF80ADF5813}" sibTransId="{6EC7A345-EA08-2B45-A438-674F89DD6823}"/>
    <dgm:cxn modelId="{82CE0EB6-83EE-2844-A291-884C1A54F63A}" srcId="{FC01F7C6-A6AF-A044-B3FC-5D29D5C28A54}" destId="{01558E0D-3555-D24D-843A-40A8DD449F0A}" srcOrd="0" destOrd="0" parTransId="{09CE0647-35E3-1F48-AB4B-A8B36D81A6C4}" sibTransId="{516AD96F-891A-AC49-BF69-34CBF850A5D3}"/>
    <dgm:cxn modelId="{D257ACB1-8A27-244B-8EBB-C05A579F4D07}" type="presOf" srcId="{944609B2-39A8-EF4B-AE31-7EFD70424FE3}" destId="{C3B88CEC-107C-D64F-8E0E-7C9BBCAA588F}" srcOrd="1" destOrd="0" presId="urn:microsoft.com/office/officeart/2005/8/layout/process4"/>
    <dgm:cxn modelId="{E1F2214F-E977-894B-8721-54DA9EF41F7E}" srcId="{01F3DFE6-4014-2344-B606-AFBA36963F23}" destId="{14A3274E-C7A5-9545-A507-D153F66F0557}" srcOrd="5" destOrd="0" parTransId="{DC6F4F22-66AB-484C-96BC-19683BF3BD31}" sibTransId="{8C3869A4-BC73-2F48-A216-D1849641CDA4}"/>
    <dgm:cxn modelId="{8D99F953-8CEF-1F4A-BA12-9135AB386447}" type="presOf" srcId="{E2A96534-5476-5641-BBE4-7307017F6966}" destId="{2D7C3A90-9CC7-A44F-974E-179A25310221}" srcOrd="0" destOrd="0" presId="urn:microsoft.com/office/officeart/2005/8/layout/process4"/>
    <dgm:cxn modelId="{60D73575-0241-1F47-ABB1-A917624BC3E3}" type="presOf" srcId="{01F3DFE6-4014-2344-B606-AFBA36963F23}" destId="{45E2E9E5-D824-DE43-83C3-C25123DDFB21}" srcOrd="0" destOrd="0" presId="urn:microsoft.com/office/officeart/2005/8/layout/process4"/>
    <dgm:cxn modelId="{0827CF99-11A2-D94C-A2EA-4227F47A7466}" type="presOf" srcId="{681D5E21-6C98-4247-B486-38EB988F98B7}" destId="{BFCED970-2ADA-1F4D-AD96-CBF445FD2001}" srcOrd="0" destOrd="0" presId="urn:microsoft.com/office/officeart/2005/8/layout/process4"/>
    <dgm:cxn modelId="{BE20B806-227A-0940-B5EF-EEDED835B6D8}" type="presOf" srcId="{681D5E21-6C98-4247-B486-38EB988F98B7}" destId="{9EADB260-9F54-1748-BD51-2EB63B62A69A}" srcOrd="1" destOrd="0" presId="urn:microsoft.com/office/officeart/2005/8/layout/process4"/>
    <dgm:cxn modelId="{002E9BC0-33A0-3D4E-A13F-669A2179A342}" srcId="{01F3DFE6-4014-2344-B606-AFBA36963F23}" destId="{65E54EC3-DEAC-0A43-8680-9CD746E77680}" srcOrd="6" destOrd="0" parTransId="{DC3E1B1E-7768-F340-A4DB-6AC7FBB96643}" sibTransId="{5D038E1F-DD92-344E-B60D-6EC69CAEDD71}"/>
    <dgm:cxn modelId="{EE3290FB-B542-7442-812D-563EECE727F7}" type="presParOf" srcId="{45E2E9E5-D824-DE43-83C3-C25123DDFB21}" destId="{79431F0E-D169-0A40-8DBA-4D70D801DFA7}" srcOrd="0" destOrd="0" presId="urn:microsoft.com/office/officeart/2005/8/layout/process4"/>
    <dgm:cxn modelId="{FB890737-422F-1E4D-A834-2BF9171E3156}" type="presParOf" srcId="{79431F0E-D169-0A40-8DBA-4D70D801DFA7}" destId="{CFA97BA0-9035-6D44-A5EA-7341A2A68C30}" srcOrd="0" destOrd="0" presId="urn:microsoft.com/office/officeart/2005/8/layout/process4"/>
    <dgm:cxn modelId="{50664D7D-EC12-ED47-AAD3-F091A6B369F7}" type="presParOf" srcId="{79431F0E-D169-0A40-8DBA-4D70D801DFA7}" destId="{8FDA9783-63F7-324A-A4B1-FB92EAB3BE61}" srcOrd="1" destOrd="0" presId="urn:microsoft.com/office/officeart/2005/8/layout/process4"/>
    <dgm:cxn modelId="{4504682A-C1E1-6B44-A364-9A53CECCCFF8}" type="presParOf" srcId="{79431F0E-D169-0A40-8DBA-4D70D801DFA7}" destId="{8654AF67-00E7-3A46-8DB0-CF9083391A22}" srcOrd="2" destOrd="0" presId="urn:microsoft.com/office/officeart/2005/8/layout/process4"/>
    <dgm:cxn modelId="{AA67A9AA-1B5F-B749-A461-173ACB4A8B3D}" type="presParOf" srcId="{8654AF67-00E7-3A46-8DB0-CF9083391A22}" destId="{7563D1F0-BE58-5C41-91B0-FD64E0C1EB8C}" srcOrd="0" destOrd="0" presId="urn:microsoft.com/office/officeart/2005/8/layout/process4"/>
    <dgm:cxn modelId="{620AF484-1763-2B4F-A1C1-1E46E81135F4}" type="presParOf" srcId="{45E2E9E5-D824-DE43-83C3-C25123DDFB21}" destId="{73C16C20-54A2-5A4E-A258-0C31E5936609}" srcOrd="1" destOrd="0" presId="urn:microsoft.com/office/officeart/2005/8/layout/process4"/>
    <dgm:cxn modelId="{EF002ECB-FD14-F447-BB86-8B02F6235267}" type="presParOf" srcId="{45E2E9E5-D824-DE43-83C3-C25123DDFB21}" destId="{8D42DE89-9A7F-A04C-9969-FA11177BC380}" srcOrd="2" destOrd="0" presId="urn:microsoft.com/office/officeart/2005/8/layout/process4"/>
    <dgm:cxn modelId="{6D07B150-AAAE-D947-A570-14E58A271CF3}" type="presParOf" srcId="{8D42DE89-9A7F-A04C-9969-FA11177BC380}" destId="{9108D7ED-60D3-3241-AE54-6C0683FEF817}" srcOrd="0" destOrd="0" presId="urn:microsoft.com/office/officeart/2005/8/layout/process4"/>
    <dgm:cxn modelId="{A742D7EA-AF4F-8643-BD35-EAAFD06EB1FC}" type="presParOf" srcId="{8D42DE89-9A7F-A04C-9969-FA11177BC380}" destId="{1E775150-1D0B-DC45-A6E0-F3B112FE4ADD}" srcOrd="1" destOrd="0" presId="urn:microsoft.com/office/officeart/2005/8/layout/process4"/>
    <dgm:cxn modelId="{9D489836-8165-2441-B467-FBD8779D7200}" type="presParOf" srcId="{8D42DE89-9A7F-A04C-9969-FA11177BC380}" destId="{FDA1BA3E-24B8-8444-82DA-8F22880C0B65}" srcOrd="2" destOrd="0" presId="urn:microsoft.com/office/officeart/2005/8/layout/process4"/>
    <dgm:cxn modelId="{A6944147-16E1-9D42-B911-CFAECC829AF4}" type="presParOf" srcId="{FDA1BA3E-24B8-8444-82DA-8F22880C0B65}" destId="{8611E8CE-EB10-FC4F-B0C8-140F171EEE66}" srcOrd="0" destOrd="0" presId="urn:microsoft.com/office/officeart/2005/8/layout/process4"/>
    <dgm:cxn modelId="{62C1D22F-714A-4445-8292-E16931BF6B7E}" type="presParOf" srcId="{45E2E9E5-D824-DE43-83C3-C25123DDFB21}" destId="{5E62A0F7-697E-3C4F-BAD4-EDB47DCE200F}" srcOrd="3" destOrd="0" presId="urn:microsoft.com/office/officeart/2005/8/layout/process4"/>
    <dgm:cxn modelId="{F10B950D-F7CC-0347-8D38-D056B6E55DB6}" type="presParOf" srcId="{45E2E9E5-D824-DE43-83C3-C25123DDFB21}" destId="{E7E51707-3A38-A046-85C5-AA8A1DD581AF}" srcOrd="4" destOrd="0" presId="urn:microsoft.com/office/officeart/2005/8/layout/process4"/>
    <dgm:cxn modelId="{79F9EE6D-3A9A-E243-B51F-BDF91D39AF19}" type="presParOf" srcId="{E7E51707-3A38-A046-85C5-AA8A1DD581AF}" destId="{2B74D81F-C5EE-C249-870A-766615FAB1FC}" srcOrd="0" destOrd="0" presId="urn:microsoft.com/office/officeart/2005/8/layout/process4"/>
    <dgm:cxn modelId="{12AA8E36-7AC1-F844-9327-6DC1B031F8A7}" type="presParOf" srcId="{E7E51707-3A38-A046-85C5-AA8A1DD581AF}" destId="{FA4EDAFA-EECD-4C4B-BD67-2BF35CDAF78E}" srcOrd="1" destOrd="0" presId="urn:microsoft.com/office/officeart/2005/8/layout/process4"/>
    <dgm:cxn modelId="{5E58543C-C011-9741-9121-CAE63EF8C756}" type="presParOf" srcId="{E7E51707-3A38-A046-85C5-AA8A1DD581AF}" destId="{5923071E-AB4F-4F43-BDAF-4EB58E8A2565}" srcOrd="2" destOrd="0" presId="urn:microsoft.com/office/officeart/2005/8/layout/process4"/>
    <dgm:cxn modelId="{A252F6F8-7FDA-1F4D-B596-834D04DC95B3}" type="presParOf" srcId="{5923071E-AB4F-4F43-BDAF-4EB58E8A2565}" destId="{DEAAACBB-11C8-1B43-80B3-0D19017B9ACB}" srcOrd="0" destOrd="0" presId="urn:microsoft.com/office/officeart/2005/8/layout/process4"/>
    <dgm:cxn modelId="{88021CE1-D3B2-DD43-9CEA-2B8244DE6E93}" type="presParOf" srcId="{45E2E9E5-D824-DE43-83C3-C25123DDFB21}" destId="{A0798E70-5755-D144-8BB9-E571DD85DD93}" srcOrd="5" destOrd="0" presId="urn:microsoft.com/office/officeart/2005/8/layout/process4"/>
    <dgm:cxn modelId="{B7C50654-77AF-9F45-B8C0-7DAA22666320}" type="presParOf" srcId="{45E2E9E5-D824-DE43-83C3-C25123DDFB21}" destId="{16C3EAD1-1123-B743-B2BE-A319761B0E1A}" srcOrd="6" destOrd="0" presId="urn:microsoft.com/office/officeart/2005/8/layout/process4"/>
    <dgm:cxn modelId="{3F1FB25F-5316-1B45-9701-E884B8656719}" type="presParOf" srcId="{16C3EAD1-1123-B743-B2BE-A319761B0E1A}" destId="{AA701D19-1CF9-664E-A0A0-D70097B07A63}" srcOrd="0" destOrd="0" presId="urn:microsoft.com/office/officeart/2005/8/layout/process4"/>
    <dgm:cxn modelId="{6DE0869B-B91A-7E4C-9C0E-C5C5E40DC9E0}" type="presParOf" srcId="{16C3EAD1-1123-B743-B2BE-A319761B0E1A}" destId="{C3B88CEC-107C-D64F-8E0E-7C9BBCAA588F}" srcOrd="1" destOrd="0" presId="urn:microsoft.com/office/officeart/2005/8/layout/process4"/>
    <dgm:cxn modelId="{D64B9011-A951-4447-AE23-984F8D5FF339}" type="presParOf" srcId="{16C3EAD1-1123-B743-B2BE-A319761B0E1A}" destId="{4CF92042-19DF-9F4D-AB37-A2DDFE2783D7}" srcOrd="2" destOrd="0" presId="urn:microsoft.com/office/officeart/2005/8/layout/process4"/>
    <dgm:cxn modelId="{89B75EB2-4F6D-D84D-9E4D-73547264FBAE}" type="presParOf" srcId="{4CF92042-19DF-9F4D-AB37-A2DDFE2783D7}" destId="{556B0A59-FABF-0A46-9292-E21EFACA0B1D}" srcOrd="0" destOrd="0" presId="urn:microsoft.com/office/officeart/2005/8/layout/process4"/>
    <dgm:cxn modelId="{92F421D7-CE5D-204B-8581-5B3D91181267}" type="presParOf" srcId="{45E2E9E5-D824-DE43-83C3-C25123DDFB21}" destId="{265AFD86-C1EA-2642-A8C4-8A7EE9724241}" srcOrd="7" destOrd="0" presId="urn:microsoft.com/office/officeart/2005/8/layout/process4"/>
    <dgm:cxn modelId="{E3F7A640-F1D8-144C-A9BF-AD01B641889A}" type="presParOf" srcId="{45E2E9E5-D824-DE43-83C3-C25123DDFB21}" destId="{33E4F41A-2851-DC46-A1D0-49DB5A3F021B}" srcOrd="8" destOrd="0" presId="urn:microsoft.com/office/officeart/2005/8/layout/process4"/>
    <dgm:cxn modelId="{45717C05-2CDF-874F-B951-9906AF2BCFCE}" type="presParOf" srcId="{33E4F41A-2851-DC46-A1D0-49DB5A3F021B}" destId="{AFCD8C51-5321-0D45-9329-5E31F0A1E353}" srcOrd="0" destOrd="0" presId="urn:microsoft.com/office/officeart/2005/8/layout/process4"/>
    <dgm:cxn modelId="{4054E01C-79E6-C34C-ACCC-AE7A55503C66}" type="presParOf" srcId="{33E4F41A-2851-DC46-A1D0-49DB5A3F021B}" destId="{3883709A-9408-AA4F-A54F-80D048B6C7A4}" srcOrd="1" destOrd="0" presId="urn:microsoft.com/office/officeart/2005/8/layout/process4"/>
    <dgm:cxn modelId="{9076A4E6-996C-B043-8A91-159137C99B90}" type="presParOf" srcId="{33E4F41A-2851-DC46-A1D0-49DB5A3F021B}" destId="{86588AFE-495C-DC4D-8C79-6615F5F984FC}" srcOrd="2" destOrd="0" presId="urn:microsoft.com/office/officeart/2005/8/layout/process4"/>
    <dgm:cxn modelId="{B863F42E-0E44-EB4D-A5BB-DA2A41FDDF2F}" type="presParOf" srcId="{86588AFE-495C-DC4D-8C79-6615F5F984FC}" destId="{00ED1C33-BE4A-CC4E-8ADE-A7EF3FF66D35}" srcOrd="0" destOrd="0" presId="urn:microsoft.com/office/officeart/2005/8/layout/process4"/>
    <dgm:cxn modelId="{CBDBBF70-38BD-AF4A-A3B0-04F1F5FC1865}" type="presParOf" srcId="{45E2E9E5-D824-DE43-83C3-C25123DDFB21}" destId="{CD3A5432-C6E7-DB45-B2DB-25A6C877C2CA}" srcOrd="9" destOrd="0" presId="urn:microsoft.com/office/officeart/2005/8/layout/process4"/>
    <dgm:cxn modelId="{BF829208-E261-254D-8BCE-88FABC467813}" type="presParOf" srcId="{45E2E9E5-D824-DE43-83C3-C25123DDFB21}" destId="{B3D99741-1752-F142-B4C7-1E0D14065C3D}" srcOrd="10" destOrd="0" presId="urn:microsoft.com/office/officeart/2005/8/layout/process4"/>
    <dgm:cxn modelId="{557A3852-082B-1948-ABFE-7345AD17EAE0}" type="presParOf" srcId="{B3D99741-1752-F142-B4C7-1E0D14065C3D}" destId="{43B67464-BF36-564F-93A4-1086E7AA0C9A}" srcOrd="0" destOrd="0" presId="urn:microsoft.com/office/officeart/2005/8/layout/process4"/>
    <dgm:cxn modelId="{BC5F18CD-4283-ED40-8E76-7B3C777B548F}" type="presParOf" srcId="{B3D99741-1752-F142-B4C7-1E0D14065C3D}" destId="{B636BD19-9868-914D-96A1-D68F7D78B4FC}" srcOrd="1" destOrd="0" presId="urn:microsoft.com/office/officeart/2005/8/layout/process4"/>
    <dgm:cxn modelId="{F349F968-F323-E240-8EA7-92831B8A029D}" type="presParOf" srcId="{B3D99741-1752-F142-B4C7-1E0D14065C3D}" destId="{9967FFC3-4D29-9C40-8C28-000B993D5412}" srcOrd="2" destOrd="0" presId="urn:microsoft.com/office/officeart/2005/8/layout/process4"/>
    <dgm:cxn modelId="{E8E5A7F6-DC9F-0842-B1FD-8F1C271CE4E8}" type="presParOf" srcId="{9967FFC3-4D29-9C40-8C28-000B993D5412}" destId="{2D7C3A90-9CC7-A44F-974E-179A25310221}" srcOrd="0" destOrd="0" presId="urn:microsoft.com/office/officeart/2005/8/layout/process4"/>
    <dgm:cxn modelId="{0BEDD0A3-4C37-BB41-BDF5-FA05760E3728}" type="presParOf" srcId="{45E2E9E5-D824-DE43-83C3-C25123DDFB21}" destId="{7628E9FF-E3E9-1145-B986-5E78FF743C0E}" srcOrd="11" destOrd="0" presId="urn:microsoft.com/office/officeart/2005/8/layout/process4"/>
    <dgm:cxn modelId="{6B13A315-3F79-004A-916A-7C59D284DE81}" type="presParOf" srcId="{45E2E9E5-D824-DE43-83C3-C25123DDFB21}" destId="{75CF55BC-3ED3-0546-9B19-E81C26203905}" srcOrd="12" destOrd="0" presId="urn:microsoft.com/office/officeart/2005/8/layout/process4"/>
    <dgm:cxn modelId="{C2670579-8EC1-3C46-933D-231D40F3A45F}" type="presParOf" srcId="{75CF55BC-3ED3-0546-9B19-E81C26203905}" destId="{BFCED970-2ADA-1F4D-AD96-CBF445FD2001}" srcOrd="0" destOrd="0" presId="urn:microsoft.com/office/officeart/2005/8/layout/process4"/>
    <dgm:cxn modelId="{B734A7DB-09F8-744E-9904-6A8759FBA71B}" type="presParOf" srcId="{75CF55BC-3ED3-0546-9B19-E81C26203905}" destId="{9EADB260-9F54-1748-BD51-2EB63B62A69A}" srcOrd="1" destOrd="0" presId="urn:microsoft.com/office/officeart/2005/8/layout/process4"/>
    <dgm:cxn modelId="{C4742A07-EEDB-7F4E-9E06-9CEB830F25D1}" type="presParOf" srcId="{75CF55BC-3ED3-0546-9B19-E81C26203905}" destId="{DB504DED-BEE2-B64F-B5A6-E86C229D07DD}" srcOrd="2" destOrd="0" presId="urn:microsoft.com/office/officeart/2005/8/layout/process4"/>
    <dgm:cxn modelId="{05F25172-1E33-4A47-A509-88147B9A6D4B}" type="presParOf" srcId="{DB504DED-BEE2-B64F-B5A6-E86C229D07DD}" destId="{91C7EE22-366D-D84B-978F-33C59D29EDC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4B92E-AB62-EC4D-BBD6-360250823EBB}" type="datetimeFigureOut">
              <a:rPr lang="en-US" smtClean="0"/>
              <a:t>3/10/2014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2DC01-1270-C04B-A907-6A620817AE96}" type="slidenum">
              <a:rPr lang="en-US" smtClean="0"/>
              <a:t>‹#›</a:t>
            </a:fld>
            <a:endParaRPr lang="en-US"/>
          </a:p>
        </p:txBody>
      </p:sp>
    </p:spTree>
    <p:extLst>
      <p:ext uri="{BB962C8B-B14F-4D97-AF65-F5344CB8AC3E}">
        <p14:creationId xmlns:p14="http://schemas.microsoft.com/office/powerpoint/2010/main" val="348388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a:t>
            </a:fld>
            <a:endParaRPr lang="en-US"/>
          </a:p>
        </p:txBody>
      </p:sp>
    </p:spTree>
    <p:extLst>
      <p:ext uri="{BB962C8B-B14F-4D97-AF65-F5344CB8AC3E}">
        <p14:creationId xmlns:p14="http://schemas.microsoft.com/office/powerpoint/2010/main" val="230148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change</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17</a:t>
            </a:fld>
            <a:endParaRPr lang="en-US"/>
          </a:p>
        </p:txBody>
      </p:sp>
    </p:spTree>
    <p:extLst>
      <p:ext uri="{BB962C8B-B14F-4D97-AF65-F5344CB8AC3E}">
        <p14:creationId xmlns:p14="http://schemas.microsoft.com/office/powerpoint/2010/main" val="227325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change</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18</a:t>
            </a:fld>
            <a:endParaRPr lang="en-US"/>
          </a:p>
        </p:txBody>
      </p:sp>
    </p:spTree>
    <p:extLst>
      <p:ext uri="{BB962C8B-B14F-4D97-AF65-F5344CB8AC3E}">
        <p14:creationId xmlns:p14="http://schemas.microsoft.com/office/powerpoint/2010/main" val="62090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change</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19</a:t>
            </a:fld>
            <a:endParaRPr lang="en-US"/>
          </a:p>
        </p:txBody>
      </p:sp>
    </p:spTree>
    <p:extLst>
      <p:ext uri="{BB962C8B-B14F-4D97-AF65-F5344CB8AC3E}">
        <p14:creationId xmlns:p14="http://schemas.microsoft.com/office/powerpoint/2010/main" val="335569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covering the ‘emergency theatres’ may also be asked to distribute patient information sheets to eligible ‘non elective’ patients when they are undertaking</a:t>
            </a:r>
            <a:r>
              <a:rPr lang="en-US" baseline="0" dirty="0" smtClean="0"/>
              <a:t> the</a:t>
            </a:r>
            <a:r>
              <a:rPr lang="en-US" dirty="0" smtClean="0"/>
              <a:t> preoperative assessment of these patients over the 2 day period. </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21</a:t>
            </a:fld>
            <a:endParaRPr lang="en-US"/>
          </a:p>
        </p:txBody>
      </p:sp>
    </p:spTree>
    <p:extLst>
      <p:ext uri="{BB962C8B-B14F-4D97-AF65-F5344CB8AC3E}">
        <p14:creationId xmlns:p14="http://schemas.microsoft.com/office/powerpoint/2010/main" val="332635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22</a:t>
            </a:fld>
            <a:endParaRPr lang="en-US"/>
          </a:p>
        </p:txBody>
      </p:sp>
    </p:spTree>
    <p:extLst>
      <p:ext uri="{BB962C8B-B14F-4D97-AF65-F5344CB8AC3E}">
        <p14:creationId xmlns:p14="http://schemas.microsoft.com/office/powerpoint/2010/main" val="352702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potential participant should be provided with a patient information leaflet on admission to hospital, prior to their surgery, so that they have time to consider the information provided. If they agree to complete and return the questionnaires, this will be taken as implied consent to participate.</a:t>
            </a:r>
          </a:p>
          <a:p>
            <a:r>
              <a:rPr lang="en-US" dirty="0" smtClean="0"/>
              <a:t>After completion of the surgery and full recovery from </a:t>
            </a:r>
            <a:r>
              <a:rPr lang="en-US" dirty="0" err="1" smtClean="0"/>
              <a:t>anaesthesia</a:t>
            </a:r>
            <a:r>
              <a:rPr lang="en-US" dirty="0" smtClean="0"/>
              <a:t>, patients should be approached by LIs or nominated representatives to complete the two paper based questionnaires and told that this should take no more than 10 minutes in total. </a:t>
            </a:r>
          </a:p>
          <a:p>
            <a:r>
              <a:rPr lang="en-US" dirty="0" smtClean="0"/>
              <a:t>Patients undergoing day-case procedures will be asked to complete the questionnaires before they are discharged home on the day of their surgery and those who remain as in-patients in hospital should be approached within 24 hours of their operation once they are on a ward. </a:t>
            </a:r>
          </a:p>
          <a:p>
            <a:r>
              <a:rPr lang="en-US" dirty="0" smtClean="0"/>
              <a:t>The date of completion of the questionnaires will be recorded on the forms themselves. </a:t>
            </a:r>
          </a:p>
          <a:p>
            <a:r>
              <a:rPr lang="en-US" dirty="0" smtClean="0"/>
              <a:t>If patients need help understanding the questionnaire or physically filling it in, a LI should be available to help them do so.</a:t>
            </a:r>
          </a:p>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23</a:t>
            </a:fld>
            <a:endParaRPr lang="en-US"/>
          </a:p>
        </p:txBody>
      </p:sp>
    </p:spTree>
    <p:extLst>
      <p:ext uri="{BB962C8B-B14F-4D97-AF65-F5344CB8AC3E}">
        <p14:creationId xmlns:p14="http://schemas.microsoft.com/office/powerpoint/2010/main" val="352702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26</a:t>
            </a:fld>
            <a:endParaRPr lang="en-US"/>
          </a:p>
        </p:txBody>
      </p:sp>
    </p:spTree>
    <p:extLst>
      <p:ext uri="{BB962C8B-B14F-4D97-AF65-F5344CB8AC3E}">
        <p14:creationId xmlns:p14="http://schemas.microsoft.com/office/powerpoint/2010/main" val="402903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29</a:t>
            </a:fld>
            <a:endParaRPr lang="en-US"/>
          </a:p>
        </p:txBody>
      </p:sp>
    </p:spTree>
    <p:extLst>
      <p:ext uri="{BB962C8B-B14F-4D97-AF65-F5344CB8AC3E}">
        <p14:creationId xmlns:p14="http://schemas.microsoft.com/office/powerpoint/2010/main" val="255833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31</a:t>
            </a:fld>
            <a:endParaRPr lang="en-US"/>
          </a:p>
        </p:txBody>
      </p:sp>
    </p:spTree>
    <p:extLst>
      <p:ext uri="{BB962C8B-B14F-4D97-AF65-F5344CB8AC3E}">
        <p14:creationId xmlns:p14="http://schemas.microsoft.com/office/powerpoint/2010/main" val="111862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3</a:t>
            </a:fld>
            <a:endParaRPr lang="en-US"/>
          </a:p>
        </p:txBody>
      </p:sp>
    </p:spTree>
    <p:extLst>
      <p:ext uri="{BB962C8B-B14F-4D97-AF65-F5344CB8AC3E}">
        <p14:creationId xmlns:p14="http://schemas.microsoft.com/office/powerpoint/2010/main" val="189666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4</a:t>
            </a:fld>
            <a:endParaRPr lang="en-US"/>
          </a:p>
        </p:txBody>
      </p:sp>
    </p:spTree>
    <p:extLst>
      <p:ext uri="{BB962C8B-B14F-4D97-AF65-F5344CB8AC3E}">
        <p14:creationId xmlns:p14="http://schemas.microsoft.com/office/powerpoint/2010/main" val="189666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5</a:t>
            </a:fld>
            <a:endParaRPr lang="en-US"/>
          </a:p>
        </p:txBody>
      </p:sp>
    </p:spTree>
    <p:extLst>
      <p:ext uri="{BB962C8B-B14F-4D97-AF65-F5344CB8AC3E}">
        <p14:creationId xmlns:p14="http://schemas.microsoft.com/office/powerpoint/2010/main" val="11299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6</a:t>
            </a:fld>
            <a:endParaRPr lang="en-US"/>
          </a:p>
        </p:txBody>
      </p:sp>
    </p:spTree>
    <p:extLst>
      <p:ext uri="{BB962C8B-B14F-4D97-AF65-F5344CB8AC3E}">
        <p14:creationId xmlns:p14="http://schemas.microsoft.com/office/powerpoint/2010/main" val="417830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52DC01-1270-C04B-A907-6A620817AE96}" type="slidenum">
              <a:rPr lang="en-US" smtClean="0"/>
              <a:t>8</a:t>
            </a:fld>
            <a:endParaRPr lang="en-US"/>
          </a:p>
        </p:txBody>
      </p:sp>
    </p:spTree>
    <p:extLst>
      <p:ext uri="{BB962C8B-B14F-4D97-AF65-F5344CB8AC3E}">
        <p14:creationId xmlns:p14="http://schemas.microsoft.com/office/powerpoint/2010/main" val="293743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9</a:t>
            </a:fld>
            <a:endParaRPr lang="en-US"/>
          </a:p>
        </p:txBody>
      </p:sp>
    </p:spTree>
    <p:extLst>
      <p:ext uri="{BB962C8B-B14F-4D97-AF65-F5344CB8AC3E}">
        <p14:creationId xmlns:p14="http://schemas.microsoft.com/office/powerpoint/2010/main" val="209832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11</a:t>
            </a:fld>
            <a:endParaRPr lang="en-US"/>
          </a:p>
        </p:txBody>
      </p:sp>
    </p:spTree>
    <p:extLst>
      <p:ext uri="{BB962C8B-B14F-4D97-AF65-F5344CB8AC3E}">
        <p14:creationId xmlns:p14="http://schemas.microsoft.com/office/powerpoint/2010/main" val="123385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change</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16</a:t>
            </a:fld>
            <a:endParaRPr lang="en-US"/>
          </a:p>
        </p:txBody>
      </p:sp>
    </p:spTree>
    <p:extLst>
      <p:ext uri="{BB962C8B-B14F-4D97-AF65-F5344CB8AC3E}">
        <p14:creationId xmlns:p14="http://schemas.microsoft.com/office/powerpoint/2010/main" val="13157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GB"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GB"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GB"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3/10/2014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3/10/2014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iaa-hsrc.org.uk/SNA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ap1.netsolving.com/login.aspx?ReturnUrl=/page.aspx?pc=ho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niaa-hsrc.org.uk/SNA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snap1@rcoa.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SNAP-1</a:t>
            </a:r>
            <a:endParaRPr lang="en-US" dirty="0"/>
          </a:p>
        </p:txBody>
      </p:sp>
      <p:sp>
        <p:nvSpPr>
          <p:cNvPr id="3" name="Subtitle 2"/>
          <p:cNvSpPr>
            <a:spLocks noGrp="1"/>
          </p:cNvSpPr>
          <p:nvPr>
            <p:ph type="subTitle" idx="1"/>
          </p:nvPr>
        </p:nvSpPr>
        <p:spPr>
          <a:xfrm>
            <a:off x="457199" y="3307975"/>
            <a:ext cx="8228013" cy="2280025"/>
          </a:xfrm>
        </p:spPr>
        <p:txBody>
          <a:bodyPr>
            <a:normAutofit fontScale="77500" lnSpcReduction="20000"/>
          </a:bodyPr>
          <a:lstStyle/>
          <a:p>
            <a:endParaRPr lang="en-US" sz="3600" dirty="0"/>
          </a:p>
          <a:p>
            <a:r>
              <a:rPr lang="en-US" sz="3600" dirty="0" smtClean="0"/>
              <a:t>Research and Audit for Quality Improvement Day</a:t>
            </a:r>
          </a:p>
          <a:p>
            <a:r>
              <a:rPr lang="en-US" sz="3600" dirty="0" err="1" smtClean="0"/>
              <a:t>RCoA</a:t>
            </a:r>
            <a:endParaRPr lang="en-US" sz="3600" dirty="0" smtClean="0"/>
          </a:p>
          <a:p>
            <a:r>
              <a:rPr lang="en-US" sz="3600" dirty="0" smtClean="0"/>
              <a:t>Friday February 28</a:t>
            </a:r>
            <a:r>
              <a:rPr lang="en-US" sz="3600" baseline="30000" dirty="0" smtClean="0"/>
              <a:t>th</a:t>
            </a:r>
            <a:r>
              <a:rPr lang="en-US" sz="3600" dirty="0" smtClean="0"/>
              <a:t> 2014</a:t>
            </a:r>
          </a:p>
          <a:p>
            <a:endParaRPr lang="en-US" sz="3600" dirty="0" smtClean="0"/>
          </a:p>
          <a:p>
            <a:r>
              <a:rPr lang="en-US" sz="3600" dirty="0"/>
              <a:t>Ellie Walker </a:t>
            </a:r>
            <a:r>
              <a:rPr lang="en-US" sz="3600" dirty="0" smtClean="0"/>
              <a:t>(Trainee Lead SNAP-1)</a:t>
            </a:r>
            <a:endParaRPr lang="en-US" sz="3600" dirty="0"/>
          </a:p>
          <a:p>
            <a:endParaRPr lang="en-US" sz="3600"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pic>
        <p:nvPicPr>
          <p:cNvPr id="5" name="Picture 4" descr="HSRC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420" y="77768"/>
            <a:ext cx="1673578" cy="1302786"/>
          </a:xfrm>
          <a:prstGeom prst="rect">
            <a:avLst/>
          </a:prstGeom>
        </p:spPr>
      </p:pic>
      <p:pic>
        <p:nvPicPr>
          <p:cNvPr id="6" name="Picture 5" descr="rcoa.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9888" y="73378"/>
            <a:ext cx="1185333" cy="1459935"/>
          </a:xfrm>
          <a:prstGeom prst="rect">
            <a:avLst/>
          </a:prstGeom>
        </p:spPr>
      </p:pic>
    </p:spTree>
    <p:extLst>
      <p:ext uri="{BB962C8B-B14F-4D97-AF65-F5344CB8AC3E}">
        <p14:creationId xmlns:p14="http://schemas.microsoft.com/office/powerpoint/2010/main" val="3503902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Bauer questionnaire</a:t>
            </a:r>
          </a:p>
        </p:txBody>
      </p:sp>
      <p:sp>
        <p:nvSpPr>
          <p:cNvPr id="3" name="Content Placeholder 2"/>
          <p:cNvSpPr>
            <a:spLocks noGrp="1"/>
          </p:cNvSpPr>
          <p:nvPr>
            <p:ph idx="1"/>
          </p:nvPr>
        </p:nvSpPr>
        <p:spPr>
          <a:xfrm>
            <a:off x="739775" y="2116892"/>
            <a:ext cx="7662864" cy="4481971"/>
          </a:xfrm>
        </p:spPr>
        <p:txBody>
          <a:bodyPr>
            <a:normAutofit fontScale="47500" lnSpcReduction="20000"/>
          </a:bodyPr>
          <a:lstStyle/>
          <a:p>
            <a:pPr marL="0" indent="0">
              <a:lnSpc>
                <a:spcPct val="70000"/>
              </a:lnSpc>
              <a:buNone/>
            </a:pPr>
            <a:r>
              <a:rPr lang="en-US" sz="4200" b="1" dirty="0"/>
              <a:t>Satisfaction with </a:t>
            </a:r>
            <a:r>
              <a:rPr lang="en-US" sz="4200" b="1" dirty="0" err="1"/>
              <a:t>anaesthesia</a:t>
            </a:r>
            <a:r>
              <a:rPr lang="en-US" sz="4200" b="1" dirty="0"/>
              <a:t> care:</a:t>
            </a:r>
            <a:endParaRPr lang="en-GB" sz="4200" dirty="0"/>
          </a:p>
          <a:p>
            <a:pPr marL="0" indent="0">
              <a:lnSpc>
                <a:spcPct val="70000"/>
              </a:lnSpc>
              <a:buNone/>
            </a:pPr>
            <a:r>
              <a:rPr lang="en-US" sz="3400" dirty="0" smtClean="0"/>
              <a:t>Four </a:t>
            </a:r>
            <a:r>
              <a:rPr lang="en-US" sz="3400" dirty="0"/>
              <a:t>point </a:t>
            </a:r>
            <a:r>
              <a:rPr lang="en-US" sz="3400" dirty="0" err="1"/>
              <a:t>Likert</a:t>
            </a:r>
            <a:r>
              <a:rPr lang="en-US" sz="3400" dirty="0"/>
              <a:t> scale: </a:t>
            </a:r>
            <a:endParaRPr lang="en-US" sz="3400" dirty="0" smtClean="0"/>
          </a:p>
          <a:p>
            <a:pPr marL="0" indent="0">
              <a:lnSpc>
                <a:spcPct val="70000"/>
              </a:lnSpc>
              <a:buNone/>
            </a:pPr>
            <a:r>
              <a:rPr lang="en-US" sz="3400" b="1" dirty="0" smtClean="0"/>
              <a:t>Very </a:t>
            </a:r>
            <a:r>
              <a:rPr lang="en-US" sz="3400" b="1" dirty="0"/>
              <a:t>satisfied  	    Satisfied   	Dissatisfied   	Very dissatisfied</a:t>
            </a:r>
            <a:r>
              <a:rPr lang="en-US" sz="3400" dirty="0"/>
              <a:t>	</a:t>
            </a:r>
            <a:endParaRPr lang="en-GB" sz="3400" dirty="0"/>
          </a:p>
          <a:p>
            <a:pPr lvl="0">
              <a:lnSpc>
                <a:spcPct val="120000"/>
              </a:lnSpc>
            </a:pPr>
            <a:r>
              <a:rPr lang="en-GB" sz="3400" dirty="0"/>
              <a:t>How satisfied were you with the information you were given by the </a:t>
            </a:r>
            <a:r>
              <a:rPr lang="en-GB" sz="3400" dirty="0" err="1"/>
              <a:t>anaesthesist</a:t>
            </a:r>
            <a:r>
              <a:rPr lang="en-GB" sz="3400" dirty="0"/>
              <a:t> before the operation</a:t>
            </a:r>
            <a:r>
              <a:rPr lang="en-GB" sz="3400" dirty="0" smtClean="0"/>
              <a:t>?</a:t>
            </a:r>
          </a:p>
          <a:p>
            <a:pPr lvl="0">
              <a:lnSpc>
                <a:spcPct val="70000"/>
              </a:lnSpc>
            </a:pPr>
            <a:r>
              <a:rPr lang="en-GB" sz="3400" dirty="0" smtClean="0"/>
              <a:t>How </a:t>
            </a:r>
            <a:r>
              <a:rPr lang="en-GB" sz="3400" dirty="0"/>
              <a:t>satisfied were you waking up from anaesthesia</a:t>
            </a:r>
            <a:r>
              <a:rPr lang="en-GB" sz="3400" dirty="0" smtClean="0"/>
              <a:t>?</a:t>
            </a:r>
          </a:p>
          <a:p>
            <a:pPr lvl="0">
              <a:lnSpc>
                <a:spcPct val="70000"/>
              </a:lnSpc>
            </a:pPr>
            <a:r>
              <a:rPr lang="en-GB" sz="3400" dirty="0" smtClean="0"/>
              <a:t>How </a:t>
            </a:r>
            <a:r>
              <a:rPr lang="en-GB" sz="3400" dirty="0"/>
              <a:t>satisfied have you been with pain therapy after surgery</a:t>
            </a:r>
            <a:r>
              <a:rPr lang="en-GB" sz="3400" dirty="0" smtClean="0"/>
              <a:t>?</a:t>
            </a:r>
          </a:p>
          <a:p>
            <a:pPr lvl="0">
              <a:lnSpc>
                <a:spcPct val="120000"/>
              </a:lnSpc>
            </a:pPr>
            <a:r>
              <a:rPr lang="en-GB" sz="3400" dirty="0" smtClean="0"/>
              <a:t>How </a:t>
            </a:r>
            <a:r>
              <a:rPr lang="en-GB" sz="3400" dirty="0"/>
              <a:t>satisfied were you with treatment of nausea and vomiting after the operation</a:t>
            </a:r>
            <a:r>
              <a:rPr lang="en-GB" sz="3400" dirty="0" smtClean="0"/>
              <a:t>?</a:t>
            </a:r>
          </a:p>
          <a:p>
            <a:pPr lvl="0">
              <a:lnSpc>
                <a:spcPct val="120000"/>
              </a:lnSpc>
            </a:pPr>
            <a:r>
              <a:rPr lang="en-GB" sz="3400" dirty="0" smtClean="0"/>
              <a:t>How </a:t>
            </a:r>
            <a:r>
              <a:rPr lang="en-GB" sz="3400" dirty="0"/>
              <a:t>satisfied were you with the care provided by the </a:t>
            </a:r>
            <a:r>
              <a:rPr lang="en-GB" sz="3400" dirty="0" smtClean="0"/>
              <a:t>department </a:t>
            </a:r>
            <a:r>
              <a:rPr lang="en-GB" sz="3400" dirty="0"/>
              <a:t>of anaesthesia in general</a:t>
            </a:r>
            <a:r>
              <a:rPr lang="en-GB" sz="3400" dirty="0" smtClean="0"/>
              <a:t>?</a:t>
            </a:r>
          </a:p>
          <a:p>
            <a:pPr lvl="0">
              <a:lnSpc>
                <a:spcPct val="120000"/>
              </a:lnSpc>
            </a:pPr>
            <a:r>
              <a:rPr lang="en-GB" sz="3400" dirty="0" smtClean="0"/>
              <a:t>Would </a:t>
            </a:r>
            <a:r>
              <a:rPr lang="en-GB" sz="3400" dirty="0"/>
              <a:t>you recommend this department of anaesthesia to your </a:t>
            </a:r>
            <a:r>
              <a:rPr lang="en-GB" sz="3400" dirty="0" smtClean="0"/>
              <a:t>friends </a:t>
            </a:r>
            <a:r>
              <a:rPr lang="en-GB" sz="3400" dirty="0"/>
              <a:t>and family?  </a:t>
            </a:r>
            <a:r>
              <a:rPr lang="en-GB" sz="3400" dirty="0" smtClean="0"/>
              <a:t> </a:t>
            </a:r>
            <a:r>
              <a:rPr lang="en-GB" sz="3400" b="1" dirty="0" smtClean="0"/>
              <a:t>Yes </a:t>
            </a:r>
            <a:r>
              <a:rPr lang="en-GB" sz="3400" b="1" dirty="0"/>
              <a:t>/ No</a:t>
            </a:r>
          </a:p>
          <a:p>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0122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a:t>
            </a:r>
            <a:r>
              <a:rPr lang="en-US" sz="4000" dirty="0" smtClean="0">
                <a:solidFill>
                  <a:srgbClr val="FFFFFF"/>
                </a:solidFill>
              </a:rPr>
              <a:t>Modified </a:t>
            </a:r>
            <a:r>
              <a:rPr lang="en-US" sz="4000" dirty="0">
                <a:solidFill>
                  <a:srgbClr val="FFFFFF"/>
                </a:solidFill>
              </a:rPr>
              <a:t>Brice questionnaire</a:t>
            </a:r>
          </a:p>
        </p:txBody>
      </p:sp>
      <p:pic>
        <p:nvPicPr>
          <p:cNvPr id="4" name="Content Placeholder 4"/>
          <p:cNvPicPr>
            <a:picLocks noGrp="1" noChangeAspect="1"/>
          </p:cNvPicPr>
          <p:nvPr>
            <p:ph idx="1"/>
          </p:nvPr>
        </p:nvPicPr>
        <p:blipFill>
          <a:blip r:embed="rId3"/>
          <a:srcRect l="3001" r="3001"/>
          <a:stretch>
            <a:fillRect/>
          </a:stretch>
        </p:blipFill>
        <p:spPr>
          <a:xfrm>
            <a:off x="739775" y="2116138"/>
            <a:ext cx="7662863" cy="3921125"/>
          </a:xfrm>
        </p:spPr>
      </p:pic>
      <p:pic>
        <p:nvPicPr>
          <p:cNvPr id="6" name="Picture 5" descr="SNAP 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462175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Brice questionnaire</a:t>
            </a:r>
            <a:endParaRPr lang="en-US" dirty="0"/>
          </a:p>
        </p:txBody>
      </p:sp>
      <p:sp>
        <p:nvSpPr>
          <p:cNvPr id="3" name="Content Placeholder 2"/>
          <p:cNvSpPr>
            <a:spLocks noGrp="1"/>
          </p:cNvSpPr>
          <p:nvPr>
            <p:ph idx="1"/>
          </p:nvPr>
        </p:nvSpPr>
        <p:spPr>
          <a:xfrm>
            <a:off x="739775" y="2219087"/>
            <a:ext cx="7662864" cy="4379776"/>
          </a:xfrm>
        </p:spPr>
        <p:txBody>
          <a:bodyPr>
            <a:normAutofit fontScale="92500"/>
          </a:bodyPr>
          <a:lstStyle/>
          <a:p>
            <a:pPr marL="0" indent="0">
              <a:buNone/>
            </a:pPr>
            <a:r>
              <a:rPr lang="en-US" b="1" dirty="0"/>
              <a:t>Were you expecting to </a:t>
            </a:r>
            <a:r>
              <a:rPr lang="en-US" b="1" dirty="0" smtClean="0"/>
              <a:t>have a general anaesthetic (i.e. be </a:t>
            </a:r>
            <a:r>
              <a:rPr lang="en-US" b="1" dirty="0"/>
              <a:t>completely </a:t>
            </a:r>
            <a:r>
              <a:rPr lang="en-US" b="1" dirty="0" smtClean="0"/>
              <a:t>asleep) </a:t>
            </a:r>
            <a:r>
              <a:rPr lang="en-US" b="1" dirty="0"/>
              <a:t>for this operation (please circle)?  </a:t>
            </a:r>
            <a:r>
              <a:rPr lang="en-US" dirty="0"/>
              <a:t>YES / NO</a:t>
            </a:r>
            <a:endParaRPr lang="en-GB" dirty="0"/>
          </a:p>
          <a:p>
            <a:pPr marL="0" indent="0">
              <a:buNone/>
            </a:pPr>
            <a:r>
              <a:rPr lang="en-US" b="1" dirty="0" smtClean="0"/>
              <a:t>1</a:t>
            </a:r>
            <a:r>
              <a:rPr lang="en-US" b="1" dirty="0"/>
              <a:t>. What is the last thing you remember before going to sleep (</a:t>
            </a:r>
            <a:r>
              <a:rPr lang="en-US" b="1" dirty="0" smtClean="0"/>
              <a:t>please tick one </a:t>
            </a:r>
            <a:r>
              <a:rPr lang="en-US" b="1" dirty="0"/>
              <a:t>box)?</a:t>
            </a:r>
            <a:endParaRPr lang="en-GB" b="1" dirty="0"/>
          </a:p>
          <a:p>
            <a:pPr marL="0" indent="0">
              <a:buNone/>
            </a:pPr>
            <a:r>
              <a:rPr lang="en-US" dirty="0"/>
              <a:t>-Being in the pre-</a:t>
            </a:r>
            <a:r>
              <a:rPr lang="en-US" dirty="0" smtClean="0"/>
              <a:t>operative area   	☐  -</a:t>
            </a:r>
            <a:r>
              <a:rPr lang="en-US" dirty="0"/>
              <a:t>Seeing the operating </a:t>
            </a:r>
            <a:r>
              <a:rPr lang="en-US" dirty="0" smtClean="0"/>
              <a:t>room</a:t>
            </a:r>
            <a:r>
              <a:rPr lang="en-US" dirty="0"/>
              <a:t> </a:t>
            </a:r>
            <a:r>
              <a:rPr lang="en-US" dirty="0" smtClean="0"/>
              <a:t>  ☐</a:t>
            </a:r>
            <a:endParaRPr lang="en-GB" dirty="0"/>
          </a:p>
          <a:p>
            <a:pPr marL="0" indent="0">
              <a:buNone/>
            </a:pPr>
            <a:r>
              <a:rPr lang="en-US" dirty="0"/>
              <a:t>-Being with family	 </a:t>
            </a:r>
            <a:r>
              <a:rPr lang="en-US" dirty="0" smtClean="0"/>
              <a:t>     	☐</a:t>
            </a:r>
            <a:r>
              <a:rPr lang="en-US" dirty="0"/>
              <a:t> </a:t>
            </a:r>
            <a:r>
              <a:rPr lang="en-US" dirty="0" smtClean="0"/>
              <a:t> -</a:t>
            </a:r>
            <a:r>
              <a:rPr lang="en-US" dirty="0"/>
              <a:t>Hearing voices	 </a:t>
            </a:r>
            <a:r>
              <a:rPr lang="en-US" dirty="0" smtClean="0"/>
              <a:t>          ☐</a:t>
            </a:r>
            <a:endParaRPr lang="en-GB" dirty="0"/>
          </a:p>
          <a:p>
            <a:pPr marL="0" indent="0">
              <a:buNone/>
            </a:pPr>
            <a:r>
              <a:rPr lang="en-US" dirty="0"/>
              <a:t>-Feeling mask on face	 </a:t>
            </a:r>
            <a:r>
              <a:rPr lang="en-US" dirty="0" smtClean="0"/>
              <a:t>             ☐</a:t>
            </a:r>
            <a:r>
              <a:rPr lang="en-US" dirty="0"/>
              <a:t> </a:t>
            </a:r>
            <a:r>
              <a:rPr lang="en-US" dirty="0" smtClean="0"/>
              <a:t> -</a:t>
            </a:r>
            <a:r>
              <a:rPr lang="en-US" dirty="0"/>
              <a:t>Smell of gas		 </a:t>
            </a:r>
            <a:r>
              <a:rPr lang="en-US" dirty="0" smtClean="0"/>
              <a:t>          ☐</a:t>
            </a:r>
            <a:endParaRPr lang="en-GB" dirty="0"/>
          </a:p>
          <a:p>
            <a:pPr marL="0" indent="0">
              <a:buNone/>
            </a:pPr>
            <a:r>
              <a:rPr lang="en-US" dirty="0"/>
              <a:t>-Burning or stinging in the IV line	</a:t>
            </a:r>
            <a:r>
              <a:rPr lang="en-US" dirty="0" smtClean="0"/>
              <a:t>☐</a:t>
            </a:r>
            <a:r>
              <a:rPr lang="en-US" dirty="0"/>
              <a:t> </a:t>
            </a:r>
            <a:r>
              <a:rPr lang="en-US" dirty="0" smtClean="0"/>
              <a:t> -</a:t>
            </a:r>
            <a:r>
              <a:rPr lang="en-US" dirty="0"/>
              <a:t>Not </a:t>
            </a:r>
            <a:r>
              <a:rPr lang="en-US" dirty="0" smtClean="0"/>
              <a:t>applicable	           ☐</a:t>
            </a:r>
          </a:p>
          <a:p>
            <a:pPr marL="0" indent="0">
              <a:buNone/>
            </a:pPr>
            <a:r>
              <a:rPr lang="en-US" dirty="0" smtClean="0"/>
              <a:t>-</a:t>
            </a:r>
            <a:r>
              <a:rPr lang="en-US" dirty="0"/>
              <a:t>Other [Please write below]: </a:t>
            </a:r>
            <a:endParaRPr lang="en-GB" dirty="0"/>
          </a:p>
          <a:p>
            <a:endParaRPr lang="en-US" dirty="0"/>
          </a:p>
        </p:txBody>
      </p:sp>
      <p:pic>
        <p:nvPicPr>
          <p:cNvPr id="5" name="Picture 4"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34255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Brice questionnaire</a:t>
            </a:r>
            <a:endParaRPr lang="en-US" dirty="0"/>
          </a:p>
        </p:txBody>
      </p:sp>
      <p:sp>
        <p:nvSpPr>
          <p:cNvPr id="3" name="Content Placeholder 2"/>
          <p:cNvSpPr>
            <a:spLocks noGrp="1"/>
          </p:cNvSpPr>
          <p:nvPr>
            <p:ph idx="1"/>
          </p:nvPr>
        </p:nvSpPr>
        <p:spPr>
          <a:xfrm>
            <a:off x="739775" y="2321282"/>
            <a:ext cx="7662864" cy="4306780"/>
          </a:xfrm>
        </p:spPr>
        <p:txBody>
          <a:bodyPr>
            <a:normAutofit/>
          </a:bodyPr>
          <a:lstStyle/>
          <a:p>
            <a:pPr marL="0" indent="0">
              <a:buNone/>
            </a:pPr>
            <a:r>
              <a:rPr lang="en-US" b="1" dirty="0"/>
              <a:t>2. What is the first thing you remember after waking up (please tick one box)?</a:t>
            </a:r>
            <a:endParaRPr lang="en-GB" b="1" dirty="0"/>
          </a:p>
          <a:p>
            <a:pPr marL="0" indent="0">
              <a:buNone/>
            </a:pPr>
            <a:r>
              <a:rPr lang="en-US" dirty="0"/>
              <a:t>-Hearing voices	 </a:t>
            </a:r>
            <a:r>
              <a:rPr lang="en-US" dirty="0" smtClean="0"/>
              <a:t>      ☐</a:t>
            </a:r>
            <a:r>
              <a:rPr lang="en-US" dirty="0"/>
              <a:t>	-Feeling breathing tube	</a:t>
            </a:r>
            <a:r>
              <a:rPr lang="en-US" dirty="0" smtClean="0"/>
              <a:t>          ☐</a:t>
            </a:r>
            <a:endParaRPr lang="en-GB" dirty="0"/>
          </a:p>
          <a:p>
            <a:pPr marL="0" indent="0">
              <a:buNone/>
            </a:pPr>
            <a:r>
              <a:rPr lang="en-US" dirty="0"/>
              <a:t>-Feeling mask on face	</a:t>
            </a:r>
            <a:r>
              <a:rPr lang="en-US" dirty="0" smtClean="0"/>
              <a:t>       ☐</a:t>
            </a:r>
            <a:r>
              <a:rPr lang="en-US" dirty="0"/>
              <a:t>	-Feeling pain		</a:t>
            </a:r>
            <a:r>
              <a:rPr lang="en-US" dirty="0" smtClean="0"/>
              <a:t>          ☐</a:t>
            </a:r>
            <a:endParaRPr lang="en-GB" dirty="0"/>
          </a:p>
          <a:p>
            <a:pPr marL="0" indent="0">
              <a:buNone/>
            </a:pPr>
            <a:r>
              <a:rPr lang="en-US" dirty="0"/>
              <a:t>-Seeing the operating </a:t>
            </a:r>
            <a:r>
              <a:rPr lang="en-US" dirty="0" smtClean="0"/>
              <a:t>room</a:t>
            </a:r>
            <a:r>
              <a:rPr lang="en-US" dirty="0"/>
              <a:t> </a:t>
            </a:r>
            <a:r>
              <a:rPr lang="en-US" dirty="0" smtClean="0"/>
              <a:t>☐  -</a:t>
            </a:r>
            <a:r>
              <a:rPr lang="en-US" dirty="0"/>
              <a:t>Being in the recovery </a:t>
            </a:r>
            <a:r>
              <a:rPr lang="en-US" dirty="0" smtClean="0"/>
              <a:t>room</a:t>
            </a:r>
            <a:r>
              <a:rPr lang="en-US" dirty="0"/>
              <a:t> </a:t>
            </a:r>
            <a:r>
              <a:rPr lang="en-US" dirty="0" smtClean="0"/>
              <a:t> ☐</a:t>
            </a:r>
            <a:endParaRPr lang="en-GB" dirty="0"/>
          </a:p>
          <a:p>
            <a:pPr marL="0" indent="0">
              <a:buNone/>
            </a:pPr>
            <a:r>
              <a:rPr lang="en-US" dirty="0"/>
              <a:t>-Being with family	 </a:t>
            </a:r>
            <a:r>
              <a:rPr lang="en-US" dirty="0" smtClean="0"/>
              <a:t>      ☐</a:t>
            </a:r>
            <a:r>
              <a:rPr lang="en-US" dirty="0"/>
              <a:t>	-Being in </a:t>
            </a:r>
            <a:r>
              <a:rPr lang="en-US" dirty="0" smtClean="0"/>
              <a:t>intensive care unit</a:t>
            </a:r>
            <a:r>
              <a:rPr lang="en-US" dirty="0"/>
              <a:t> </a:t>
            </a:r>
            <a:r>
              <a:rPr lang="en-US" dirty="0" smtClean="0"/>
              <a:t>  ☐</a:t>
            </a:r>
            <a:endParaRPr lang="en-GB" dirty="0"/>
          </a:p>
          <a:p>
            <a:pPr marL="0" indent="0">
              <a:buNone/>
            </a:pPr>
            <a:r>
              <a:rPr lang="en-US" dirty="0"/>
              <a:t>-Nothing		 </a:t>
            </a:r>
            <a:r>
              <a:rPr lang="en-US" dirty="0" smtClean="0"/>
              <a:t>      ☐</a:t>
            </a:r>
            <a:r>
              <a:rPr lang="en-US" dirty="0"/>
              <a:t>	-Not applicable	           </a:t>
            </a:r>
            <a:r>
              <a:rPr lang="en-US" dirty="0" smtClean="0"/>
              <a:t>            ☐</a:t>
            </a:r>
            <a:endParaRPr lang="en-US" dirty="0"/>
          </a:p>
          <a:p>
            <a:pPr marL="0" indent="0">
              <a:buNone/>
            </a:pPr>
            <a:r>
              <a:rPr lang="en-US" dirty="0" smtClean="0"/>
              <a:t>-</a:t>
            </a:r>
            <a:r>
              <a:rPr lang="en-US" dirty="0"/>
              <a:t>Other [Please write below]:</a:t>
            </a:r>
            <a:r>
              <a:rPr lang="en-US" b="1" dirty="0"/>
              <a:t> </a:t>
            </a:r>
            <a:endParaRPr lang="en-GB" dirty="0"/>
          </a:p>
          <a:p>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25831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Brice questionnaire</a:t>
            </a:r>
            <a:endParaRPr lang="en-US" dirty="0"/>
          </a:p>
        </p:txBody>
      </p:sp>
      <p:sp>
        <p:nvSpPr>
          <p:cNvPr id="3" name="Content Placeholder 2"/>
          <p:cNvSpPr>
            <a:spLocks noGrp="1"/>
          </p:cNvSpPr>
          <p:nvPr>
            <p:ph idx="1"/>
          </p:nvPr>
        </p:nvSpPr>
        <p:spPr>
          <a:xfrm>
            <a:off x="739774" y="2306682"/>
            <a:ext cx="7800221" cy="4248383"/>
          </a:xfrm>
        </p:spPr>
        <p:txBody>
          <a:bodyPr>
            <a:normAutofit fontScale="92500"/>
          </a:bodyPr>
          <a:lstStyle/>
          <a:p>
            <a:pPr marL="0" indent="0">
              <a:buNone/>
            </a:pPr>
            <a:r>
              <a:rPr lang="en-US" b="1" dirty="0"/>
              <a:t>3. Do you remember anything between going to sleep and waking up (please tick box)?</a:t>
            </a:r>
            <a:endParaRPr lang="en-GB" dirty="0"/>
          </a:p>
          <a:p>
            <a:pPr marL="0" indent="0">
              <a:buNone/>
            </a:pPr>
            <a:r>
              <a:rPr lang="en-US" b="1" dirty="0"/>
              <a:t>-</a:t>
            </a:r>
            <a:r>
              <a:rPr lang="en-US" dirty="0"/>
              <a:t>No	☐</a:t>
            </a:r>
            <a:endParaRPr lang="en-GB" dirty="0"/>
          </a:p>
          <a:p>
            <a:pPr marL="0" indent="0">
              <a:buNone/>
            </a:pPr>
            <a:r>
              <a:rPr lang="en-US" dirty="0"/>
              <a:t>-Yes</a:t>
            </a:r>
            <a:r>
              <a:rPr lang="en-US" dirty="0" smtClean="0"/>
              <a:t>:-</a:t>
            </a:r>
            <a:r>
              <a:rPr lang="en-US" dirty="0"/>
              <a:t>Hearing </a:t>
            </a:r>
            <a:r>
              <a:rPr lang="en-US" dirty="0" smtClean="0"/>
              <a:t>voices</a:t>
            </a:r>
            <a:r>
              <a:rPr lang="en-US" dirty="0"/>
              <a:t> </a:t>
            </a:r>
            <a:r>
              <a:rPr lang="en-US" dirty="0" smtClean="0"/>
              <a:t>                      ☐ -</a:t>
            </a:r>
            <a:r>
              <a:rPr lang="en-US" dirty="0"/>
              <a:t>Hearing events of the </a:t>
            </a:r>
            <a:r>
              <a:rPr lang="en-US" dirty="0" smtClean="0"/>
              <a:t>surgery☐</a:t>
            </a:r>
            <a:endParaRPr lang="en-GB" dirty="0"/>
          </a:p>
          <a:p>
            <a:pPr marL="0" indent="0">
              <a:buNone/>
            </a:pPr>
            <a:r>
              <a:rPr lang="en-US" dirty="0"/>
              <a:t>        </a:t>
            </a:r>
            <a:r>
              <a:rPr lang="en-US" dirty="0" smtClean="0"/>
              <a:t>-</a:t>
            </a:r>
            <a:r>
              <a:rPr lang="en-US" dirty="0"/>
              <a:t>Unable to move or breathe	</a:t>
            </a:r>
            <a:r>
              <a:rPr lang="en-US" dirty="0" smtClean="0"/>
              <a:t>☐ -</a:t>
            </a:r>
            <a:r>
              <a:rPr lang="en-US" dirty="0"/>
              <a:t>Anxiety/stress	 </a:t>
            </a:r>
            <a:r>
              <a:rPr lang="en-US" dirty="0" smtClean="0"/>
              <a:t>            ☐</a:t>
            </a:r>
            <a:endParaRPr lang="en-GB" dirty="0"/>
          </a:p>
          <a:p>
            <a:pPr marL="0" indent="0">
              <a:buNone/>
            </a:pPr>
            <a:r>
              <a:rPr lang="en-US" dirty="0"/>
              <a:t>       </a:t>
            </a:r>
            <a:r>
              <a:rPr lang="en-US" dirty="0" smtClean="0"/>
              <a:t> -</a:t>
            </a:r>
            <a:r>
              <a:rPr lang="en-US" dirty="0"/>
              <a:t>Feeling pain		</a:t>
            </a:r>
            <a:r>
              <a:rPr lang="en-US" dirty="0" smtClean="0"/>
              <a:t>☐</a:t>
            </a:r>
            <a:r>
              <a:rPr lang="en-US" dirty="0"/>
              <a:t> </a:t>
            </a:r>
            <a:r>
              <a:rPr lang="en-US" dirty="0" smtClean="0"/>
              <a:t>-</a:t>
            </a:r>
            <a:r>
              <a:rPr lang="en-US" dirty="0"/>
              <a:t>Sensation of breathing </a:t>
            </a:r>
            <a:r>
              <a:rPr lang="en-US" dirty="0" smtClean="0"/>
              <a:t>tube</a:t>
            </a:r>
            <a:r>
              <a:rPr lang="en-US" dirty="0"/>
              <a:t> </a:t>
            </a:r>
            <a:r>
              <a:rPr lang="en-US" dirty="0" smtClean="0"/>
              <a:t>   ☐</a:t>
            </a:r>
            <a:endParaRPr lang="en-GB" dirty="0"/>
          </a:p>
          <a:p>
            <a:pPr marL="0" indent="0">
              <a:buNone/>
            </a:pPr>
            <a:r>
              <a:rPr lang="en-US" dirty="0"/>
              <a:t>        </a:t>
            </a:r>
            <a:r>
              <a:rPr lang="en-US" dirty="0" smtClean="0"/>
              <a:t>-</a:t>
            </a:r>
            <a:r>
              <a:rPr lang="en-US" dirty="0"/>
              <a:t>Feeling surgery without </a:t>
            </a:r>
            <a:r>
              <a:rPr lang="en-US" dirty="0" smtClean="0"/>
              <a:t>pain☐ -Not applicable </a:t>
            </a:r>
            <a:r>
              <a:rPr lang="en-US" dirty="0"/>
              <a:t>	</a:t>
            </a:r>
            <a:r>
              <a:rPr lang="en-US" dirty="0" smtClean="0"/>
              <a:t>             ☐</a:t>
            </a:r>
          </a:p>
          <a:p>
            <a:pPr marL="0" indent="0">
              <a:buNone/>
            </a:pPr>
            <a:r>
              <a:rPr lang="en-US" dirty="0" smtClean="0"/>
              <a:t>        -</a:t>
            </a:r>
            <a:r>
              <a:rPr lang="en-US" dirty="0"/>
              <a:t>Other [Please write below]</a:t>
            </a:r>
            <a:endParaRPr lang="en-GB" dirty="0"/>
          </a:p>
          <a:p>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418330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Brice questionnaire</a:t>
            </a:r>
            <a:endParaRPr lang="en-US" dirty="0"/>
          </a:p>
        </p:txBody>
      </p:sp>
      <p:sp>
        <p:nvSpPr>
          <p:cNvPr id="3" name="Content Placeholder 2"/>
          <p:cNvSpPr>
            <a:spLocks noGrp="1"/>
          </p:cNvSpPr>
          <p:nvPr>
            <p:ph idx="1"/>
          </p:nvPr>
        </p:nvSpPr>
        <p:spPr>
          <a:xfrm>
            <a:off x="739775" y="2277484"/>
            <a:ext cx="7662864" cy="4335978"/>
          </a:xfrm>
        </p:spPr>
        <p:txBody>
          <a:bodyPr>
            <a:normAutofit fontScale="77500" lnSpcReduction="20000"/>
          </a:bodyPr>
          <a:lstStyle/>
          <a:p>
            <a:pPr marL="0" indent="0">
              <a:buNone/>
            </a:pPr>
            <a:r>
              <a:rPr lang="en-US" b="1" dirty="0"/>
              <a:t>4. Did you dream during your procedure (please tick box)?</a:t>
            </a:r>
            <a:endParaRPr lang="en-GB" dirty="0"/>
          </a:p>
          <a:p>
            <a:pPr marL="0" indent="0">
              <a:buNone/>
            </a:pPr>
            <a:r>
              <a:rPr lang="en-US" dirty="0"/>
              <a:t>-No	 ☐		       -Yes	☐</a:t>
            </a:r>
            <a:endParaRPr lang="en-GB" dirty="0"/>
          </a:p>
          <a:p>
            <a:pPr marL="0" indent="0">
              <a:buNone/>
            </a:pPr>
            <a:r>
              <a:rPr lang="en-US" dirty="0"/>
              <a:t>-What about [Please write below]:</a:t>
            </a:r>
            <a:r>
              <a:rPr lang="en-US" b="1" dirty="0"/>
              <a:t> </a:t>
            </a:r>
            <a:endParaRPr lang="en-US" b="1" dirty="0" smtClean="0"/>
          </a:p>
          <a:p>
            <a:pPr marL="0" indent="0">
              <a:buNone/>
            </a:pPr>
            <a:r>
              <a:rPr lang="en-US" b="1" dirty="0"/>
              <a:t>5. Were your dreams disturbing to you (please tick box)?</a:t>
            </a:r>
            <a:endParaRPr lang="en-GB" dirty="0"/>
          </a:p>
          <a:p>
            <a:pPr marL="0" indent="0">
              <a:buNone/>
            </a:pPr>
            <a:r>
              <a:rPr lang="en-US" dirty="0"/>
              <a:t>-No	 ☐		      -Yes	</a:t>
            </a:r>
            <a:r>
              <a:rPr lang="en-US" b="1" dirty="0" smtClean="0"/>
              <a:t>☐</a:t>
            </a:r>
          </a:p>
          <a:p>
            <a:pPr marL="0" indent="0">
              <a:buNone/>
            </a:pPr>
            <a:r>
              <a:rPr lang="en-US" b="1" dirty="0"/>
              <a:t>6. What was the worst thing about your operation (please tick box)?</a:t>
            </a:r>
            <a:endParaRPr lang="en-GB" dirty="0"/>
          </a:p>
          <a:p>
            <a:pPr marL="0" indent="0">
              <a:lnSpc>
                <a:spcPct val="120000"/>
              </a:lnSpc>
              <a:buNone/>
            </a:pPr>
            <a:r>
              <a:rPr lang="en-US" dirty="0"/>
              <a:t>-</a:t>
            </a:r>
            <a:r>
              <a:rPr lang="en-US" dirty="0" smtClean="0"/>
              <a:t>Anxiety  ☐      -Pain  ☐</a:t>
            </a:r>
            <a:r>
              <a:rPr lang="en-GB" dirty="0" smtClean="0"/>
              <a:t>          </a:t>
            </a:r>
            <a:r>
              <a:rPr lang="en-US" dirty="0" smtClean="0"/>
              <a:t>-</a:t>
            </a:r>
            <a:r>
              <a:rPr lang="en-US" dirty="0"/>
              <a:t>Recovery </a:t>
            </a:r>
            <a:r>
              <a:rPr lang="en-US" dirty="0" smtClean="0"/>
              <a:t>process</a:t>
            </a:r>
            <a:r>
              <a:rPr lang="en-US" dirty="0"/>
              <a:t> </a:t>
            </a:r>
            <a:r>
              <a:rPr lang="en-US" dirty="0" smtClean="0"/>
              <a:t> ☐        -Awareness  ☐</a:t>
            </a:r>
          </a:p>
          <a:p>
            <a:pPr marL="0" indent="0">
              <a:lnSpc>
                <a:spcPct val="120000"/>
              </a:lnSpc>
              <a:buNone/>
            </a:pPr>
            <a:r>
              <a:rPr lang="en-US" dirty="0" smtClean="0"/>
              <a:t>-Unable </a:t>
            </a:r>
            <a:r>
              <a:rPr lang="en-US" dirty="0"/>
              <a:t>to carry out usual </a:t>
            </a:r>
            <a:r>
              <a:rPr lang="en-US" dirty="0" smtClean="0"/>
              <a:t>activities ☐</a:t>
            </a:r>
            <a:r>
              <a:rPr lang="en-GB" dirty="0" smtClean="0"/>
              <a:t>                </a:t>
            </a:r>
            <a:r>
              <a:rPr lang="en-US" dirty="0"/>
              <a:t>	</a:t>
            </a:r>
            <a:endParaRPr lang="en-US" dirty="0" smtClean="0"/>
          </a:p>
          <a:p>
            <a:pPr marL="0" indent="0">
              <a:lnSpc>
                <a:spcPct val="120000"/>
              </a:lnSpc>
              <a:buNone/>
            </a:pPr>
            <a:r>
              <a:rPr lang="en-US" dirty="0" smtClean="0"/>
              <a:t>-</a:t>
            </a:r>
            <a:r>
              <a:rPr lang="en-US" dirty="0"/>
              <a:t>Other [Please write below]:</a:t>
            </a:r>
            <a:r>
              <a:rPr lang="en-US" b="1" dirty="0"/>
              <a:t> </a:t>
            </a:r>
            <a:endParaRPr lang="en-GB" dirty="0"/>
          </a:p>
          <a:p>
            <a:pPr marL="0" indent="0">
              <a:buNone/>
            </a:pPr>
            <a:endParaRPr lang="en-GB" dirty="0"/>
          </a:p>
          <a:p>
            <a:pPr marL="0" indent="0">
              <a:buNone/>
            </a:pPr>
            <a:endParaRPr lang="en-GB" dirty="0"/>
          </a:p>
          <a:p>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763914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Patient </a:t>
            </a:r>
            <a:r>
              <a:rPr lang="en-US" dirty="0">
                <a:solidFill>
                  <a:srgbClr val="FFFFFF"/>
                </a:solidFill>
              </a:rPr>
              <a:t>demographics</a:t>
            </a:r>
          </a:p>
        </p:txBody>
      </p:sp>
      <p:sp>
        <p:nvSpPr>
          <p:cNvPr id="3" name="Content Placeholder 2"/>
          <p:cNvSpPr>
            <a:spLocks noGrp="1"/>
          </p:cNvSpPr>
          <p:nvPr>
            <p:ph idx="1"/>
          </p:nvPr>
        </p:nvSpPr>
        <p:spPr>
          <a:xfrm>
            <a:off x="739775" y="2131490"/>
            <a:ext cx="7662864" cy="4481971"/>
          </a:xfrm>
        </p:spPr>
        <p:txBody>
          <a:bodyPr>
            <a:normAutofit fontScale="92500" lnSpcReduction="20000"/>
          </a:bodyPr>
          <a:lstStyle/>
          <a:p>
            <a:pPr marL="0" indent="0">
              <a:buNone/>
            </a:pPr>
            <a:r>
              <a:rPr lang="en-US" dirty="0"/>
              <a:t>Completed by anaesthetist at time of surgery:</a:t>
            </a:r>
          </a:p>
          <a:p>
            <a:pPr marL="0" indent="0">
              <a:buNone/>
            </a:pPr>
            <a:r>
              <a:rPr lang="en-US" dirty="0" smtClean="0"/>
              <a:t>Patient name </a:t>
            </a:r>
            <a:r>
              <a:rPr lang="en-US" dirty="0"/>
              <a:t>and hospital identifier:</a:t>
            </a:r>
          </a:p>
          <a:p>
            <a:pPr marL="0" indent="0">
              <a:buNone/>
            </a:pPr>
            <a:r>
              <a:rPr lang="en-GB" b="1" dirty="0"/>
              <a:t>1. Sex:</a:t>
            </a:r>
            <a:r>
              <a:rPr lang="en-GB" dirty="0"/>
              <a:t> Male </a:t>
            </a:r>
            <a:r>
              <a:rPr lang="en-US" altLang="ja-JP" dirty="0"/>
              <a:t>☐</a:t>
            </a:r>
            <a:r>
              <a:rPr lang="en-GB" dirty="0"/>
              <a:t>	Female </a:t>
            </a:r>
            <a:r>
              <a:rPr lang="en-US" altLang="ja-JP" dirty="0"/>
              <a:t>☐</a:t>
            </a:r>
            <a:r>
              <a:rPr lang="en-GB" dirty="0"/>
              <a:t>	</a:t>
            </a:r>
          </a:p>
          <a:p>
            <a:pPr marL="0" indent="0">
              <a:buNone/>
            </a:pPr>
            <a:r>
              <a:rPr lang="en-GB" b="1" dirty="0"/>
              <a:t>2. Patient age:</a:t>
            </a:r>
            <a:r>
              <a:rPr lang="en-GB" dirty="0"/>
              <a:t> </a:t>
            </a:r>
          </a:p>
          <a:p>
            <a:pPr marL="0" indent="0">
              <a:buNone/>
            </a:pPr>
            <a:r>
              <a:rPr lang="en-GB" b="1" dirty="0"/>
              <a:t>3. Date of operation:</a:t>
            </a:r>
            <a:r>
              <a:rPr lang="en-GB" dirty="0"/>
              <a:t> 13/05/14 </a:t>
            </a:r>
            <a:r>
              <a:rPr lang="en-US" altLang="ja-JP" dirty="0"/>
              <a:t>☐</a:t>
            </a:r>
            <a:r>
              <a:rPr lang="en-GB" altLang="ja-JP" dirty="0"/>
              <a:t>	</a:t>
            </a:r>
            <a:r>
              <a:rPr lang="en-GB" dirty="0"/>
              <a:t>14/05/14 </a:t>
            </a:r>
            <a:r>
              <a:rPr lang="en-US" altLang="ja-JP" dirty="0"/>
              <a:t>☐</a:t>
            </a:r>
            <a:endParaRPr lang="en-GB" dirty="0"/>
          </a:p>
          <a:p>
            <a:pPr marL="0" indent="0">
              <a:buNone/>
            </a:pPr>
            <a:r>
              <a:rPr lang="en-GB" b="1" dirty="0"/>
              <a:t>4. Operation name: </a:t>
            </a:r>
          </a:p>
          <a:p>
            <a:pPr marL="0" indent="0">
              <a:buNone/>
            </a:pPr>
            <a:r>
              <a:rPr lang="en-GB" b="1" dirty="0"/>
              <a:t>5. ASA grade:</a:t>
            </a:r>
            <a:r>
              <a:rPr lang="en-GB" dirty="0"/>
              <a:t> 1</a:t>
            </a:r>
            <a:r>
              <a:rPr lang="en-US" altLang="ja-JP" dirty="0"/>
              <a:t>☐</a:t>
            </a:r>
            <a:r>
              <a:rPr lang="en-GB" dirty="0"/>
              <a:t> 	2 </a:t>
            </a:r>
            <a:r>
              <a:rPr lang="en-US" altLang="ja-JP" dirty="0"/>
              <a:t>☐</a:t>
            </a:r>
            <a:r>
              <a:rPr lang="en-GB" dirty="0"/>
              <a:t> 	3 </a:t>
            </a:r>
            <a:r>
              <a:rPr lang="en-US" altLang="ja-JP" dirty="0"/>
              <a:t>☐</a:t>
            </a:r>
            <a:r>
              <a:rPr lang="en-GB" dirty="0"/>
              <a:t> 	4 </a:t>
            </a:r>
            <a:r>
              <a:rPr lang="en-US" altLang="ja-JP" dirty="0"/>
              <a:t>☐ </a:t>
            </a:r>
            <a:r>
              <a:rPr lang="en-GB" dirty="0"/>
              <a:t>	5 </a:t>
            </a:r>
            <a:r>
              <a:rPr lang="en-US" altLang="ja-JP" dirty="0"/>
              <a:t>☐	</a:t>
            </a:r>
            <a:endParaRPr lang="en-GB" dirty="0"/>
          </a:p>
          <a:p>
            <a:pPr marL="0" indent="0">
              <a:buNone/>
            </a:pPr>
            <a:r>
              <a:rPr lang="en-GB" b="1" dirty="0"/>
              <a:t>6. Surgical urgency:</a:t>
            </a:r>
            <a:r>
              <a:rPr lang="en-GB" dirty="0"/>
              <a:t> Elective </a:t>
            </a:r>
            <a:r>
              <a:rPr lang="en-US" altLang="ja-JP" dirty="0"/>
              <a:t>☐</a:t>
            </a:r>
            <a:r>
              <a:rPr lang="en-GB" dirty="0"/>
              <a:t>	Expedited </a:t>
            </a:r>
            <a:r>
              <a:rPr lang="en-US" altLang="ja-JP" dirty="0"/>
              <a:t>☐</a:t>
            </a:r>
            <a:r>
              <a:rPr lang="en-GB" dirty="0"/>
              <a:t>	  </a:t>
            </a:r>
          </a:p>
          <a:p>
            <a:pPr marL="0" indent="0">
              <a:buNone/>
            </a:pPr>
            <a:r>
              <a:rPr lang="en-GB" dirty="0"/>
              <a:t>    Urgent </a:t>
            </a:r>
            <a:r>
              <a:rPr lang="en-US" altLang="ja-JP" dirty="0"/>
              <a:t>☐</a:t>
            </a:r>
            <a:r>
              <a:rPr lang="en-GB" dirty="0"/>
              <a:t>	  Immediate </a:t>
            </a:r>
            <a:r>
              <a:rPr lang="en-US" altLang="ja-JP" dirty="0"/>
              <a:t>☐</a:t>
            </a:r>
            <a:endParaRPr lang="en-GB" dirty="0"/>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743885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Patient </a:t>
            </a:r>
            <a:r>
              <a:rPr lang="en-US" dirty="0">
                <a:solidFill>
                  <a:srgbClr val="FFFFFF"/>
                </a:solidFill>
              </a:rPr>
              <a:t>co-</a:t>
            </a:r>
            <a:r>
              <a:rPr lang="en-US" dirty="0" smtClean="0">
                <a:solidFill>
                  <a:srgbClr val="FFFFFF"/>
                </a:solidFill>
              </a:rPr>
              <a:t>morbidities</a:t>
            </a:r>
            <a:endParaRPr lang="en-US" dirty="0">
              <a:solidFill>
                <a:srgbClr val="FFFFFF"/>
              </a:solidFill>
            </a:endParaRPr>
          </a:p>
        </p:txBody>
      </p:sp>
      <p:sp>
        <p:nvSpPr>
          <p:cNvPr id="3" name="Content Placeholder 2"/>
          <p:cNvSpPr>
            <a:spLocks noGrp="1"/>
          </p:cNvSpPr>
          <p:nvPr>
            <p:ph idx="1"/>
          </p:nvPr>
        </p:nvSpPr>
        <p:spPr>
          <a:xfrm>
            <a:off x="739775" y="2138948"/>
            <a:ext cx="7662864" cy="4572000"/>
          </a:xfrm>
        </p:spPr>
        <p:txBody>
          <a:bodyPr>
            <a:normAutofit fontScale="92500" lnSpcReduction="20000"/>
          </a:bodyPr>
          <a:lstStyle/>
          <a:p>
            <a:pPr marL="0" indent="0">
              <a:buNone/>
            </a:pPr>
            <a:r>
              <a:rPr lang="en-GB" b="1" dirty="0"/>
              <a:t>7.   Active cancer:</a:t>
            </a:r>
            <a:r>
              <a:rPr lang="en-GB" dirty="0"/>
              <a:t>  		  </a:t>
            </a:r>
            <a:r>
              <a:rPr lang="en-GB" dirty="0" smtClean="0"/>
              <a:t>	Yes </a:t>
            </a:r>
            <a:r>
              <a:rPr lang="en-US" altLang="ja-JP" dirty="0"/>
              <a:t>☐</a:t>
            </a:r>
            <a:r>
              <a:rPr lang="en-GB" dirty="0"/>
              <a:t>	No </a:t>
            </a:r>
            <a:r>
              <a:rPr lang="en-US" altLang="ja-JP" dirty="0"/>
              <a:t>☐</a:t>
            </a:r>
            <a:r>
              <a:rPr lang="en-GB" dirty="0"/>
              <a:t>	</a:t>
            </a:r>
          </a:p>
          <a:p>
            <a:pPr marL="0" indent="0">
              <a:buNone/>
            </a:pPr>
            <a:r>
              <a:rPr lang="en-GB" b="1" dirty="0"/>
              <a:t>8.   Congestive heart failure:</a:t>
            </a:r>
            <a:r>
              <a:rPr lang="en-GB" dirty="0"/>
              <a:t> 	  </a:t>
            </a:r>
            <a:r>
              <a:rPr lang="en-GB" dirty="0" smtClean="0"/>
              <a:t>	Yes </a:t>
            </a:r>
            <a:r>
              <a:rPr lang="en-US" altLang="ja-JP" dirty="0"/>
              <a:t>☐ 	</a:t>
            </a:r>
            <a:r>
              <a:rPr lang="en-GB" dirty="0"/>
              <a:t>No </a:t>
            </a:r>
            <a:r>
              <a:rPr lang="en-US" altLang="ja-JP" dirty="0"/>
              <a:t>☐</a:t>
            </a:r>
          </a:p>
          <a:p>
            <a:pPr marL="0" indent="0">
              <a:buNone/>
            </a:pPr>
            <a:r>
              <a:rPr lang="en-US" altLang="ja-JP" b="1" dirty="0"/>
              <a:t>9.  </a:t>
            </a:r>
            <a:r>
              <a:rPr lang="en-US" altLang="ja-JP" dirty="0"/>
              <a:t> </a:t>
            </a:r>
            <a:r>
              <a:rPr lang="en-US" altLang="ja-JP" b="1" dirty="0"/>
              <a:t>History of previous CVA/TIA: </a:t>
            </a:r>
            <a:r>
              <a:rPr lang="en-US" altLang="ja-JP" b="1" dirty="0" smtClean="0"/>
              <a:t>	</a:t>
            </a:r>
            <a:r>
              <a:rPr lang="en-US" altLang="ja-JP" dirty="0" smtClean="0"/>
              <a:t>Yes </a:t>
            </a:r>
            <a:r>
              <a:rPr lang="en-US" altLang="ja-JP" dirty="0"/>
              <a:t>☐ </a:t>
            </a:r>
            <a:r>
              <a:rPr lang="en-US" altLang="ja-JP" dirty="0" smtClean="0"/>
              <a:t>  </a:t>
            </a:r>
            <a:r>
              <a:rPr lang="en-GB" dirty="0" smtClean="0"/>
              <a:t>No </a:t>
            </a:r>
            <a:r>
              <a:rPr lang="en-US" altLang="ja-JP" dirty="0"/>
              <a:t>☐</a:t>
            </a:r>
          </a:p>
          <a:p>
            <a:pPr marL="0" indent="0">
              <a:buNone/>
            </a:pPr>
            <a:r>
              <a:rPr lang="en-GB" b="1" dirty="0"/>
              <a:t>10. Is the patient on long-term </a:t>
            </a:r>
            <a:r>
              <a:rPr lang="en-GB" b="1" dirty="0" smtClean="0"/>
              <a:t>analgesic/BDZ medications: </a:t>
            </a:r>
            <a:endParaRPr lang="en-GB" dirty="0"/>
          </a:p>
          <a:p>
            <a:pPr marL="0" indent="0">
              <a:buNone/>
            </a:pPr>
            <a:r>
              <a:rPr lang="en-GB" dirty="0"/>
              <a:t>      Opiates / Opioids: 		  </a:t>
            </a:r>
            <a:r>
              <a:rPr lang="en-GB" dirty="0" smtClean="0"/>
              <a:t>	Yes </a:t>
            </a:r>
            <a:r>
              <a:rPr lang="en-US" altLang="ja-JP" dirty="0" smtClean="0"/>
              <a:t>☐   </a:t>
            </a:r>
            <a:r>
              <a:rPr lang="en-GB" dirty="0" smtClean="0"/>
              <a:t>No </a:t>
            </a:r>
            <a:r>
              <a:rPr lang="en-US" altLang="ja-JP" dirty="0" smtClean="0"/>
              <a:t>☐</a:t>
            </a:r>
            <a:r>
              <a:rPr lang="en-GB" dirty="0"/>
              <a:t>	</a:t>
            </a:r>
          </a:p>
          <a:p>
            <a:pPr marL="0" indent="0">
              <a:buNone/>
            </a:pPr>
            <a:r>
              <a:rPr lang="en-GB" dirty="0"/>
              <a:t>      NSAIDs: 			</a:t>
            </a:r>
            <a:r>
              <a:rPr lang="en-GB" dirty="0" smtClean="0"/>
              <a:t>   	Yes </a:t>
            </a:r>
            <a:r>
              <a:rPr lang="en-US" altLang="ja-JP" dirty="0"/>
              <a:t>☐ </a:t>
            </a:r>
            <a:r>
              <a:rPr lang="en-US" altLang="ja-JP" dirty="0" smtClean="0"/>
              <a:t>  </a:t>
            </a:r>
            <a:r>
              <a:rPr lang="en-GB" dirty="0" smtClean="0"/>
              <a:t>No </a:t>
            </a:r>
            <a:r>
              <a:rPr lang="en-US" altLang="ja-JP" dirty="0"/>
              <a:t>☐</a:t>
            </a:r>
            <a:r>
              <a:rPr lang="en-GB" dirty="0"/>
              <a:t>	</a:t>
            </a:r>
          </a:p>
          <a:p>
            <a:pPr marL="0" indent="0">
              <a:buNone/>
            </a:pPr>
            <a:r>
              <a:rPr lang="en-GB" dirty="0"/>
              <a:t>      Neuropathic pain medications:  </a:t>
            </a:r>
            <a:r>
              <a:rPr lang="en-GB" dirty="0" smtClean="0"/>
              <a:t>	Yes </a:t>
            </a:r>
            <a:r>
              <a:rPr lang="en-US" altLang="ja-JP" dirty="0"/>
              <a:t>☐</a:t>
            </a:r>
            <a:r>
              <a:rPr lang="en-GB" dirty="0"/>
              <a:t>	</a:t>
            </a:r>
            <a:r>
              <a:rPr lang="en-GB" dirty="0" smtClean="0"/>
              <a:t>No </a:t>
            </a:r>
            <a:r>
              <a:rPr lang="en-US" altLang="ja-JP" dirty="0"/>
              <a:t>☐</a:t>
            </a:r>
            <a:endParaRPr lang="en-GB" dirty="0"/>
          </a:p>
          <a:p>
            <a:pPr marL="0" indent="0">
              <a:buNone/>
            </a:pPr>
            <a:r>
              <a:rPr lang="en-GB" dirty="0"/>
              <a:t>      </a:t>
            </a:r>
            <a:r>
              <a:rPr lang="en-GB" dirty="0" smtClean="0"/>
              <a:t>BDZ</a:t>
            </a:r>
            <a:r>
              <a:rPr lang="en-GB" dirty="0"/>
              <a:t>	</a:t>
            </a:r>
            <a:r>
              <a:rPr lang="en-GB" dirty="0" smtClean="0"/>
              <a:t>			Yes </a:t>
            </a:r>
            <a:r>
              <a:rPr lang="en-US" altLang="ja-JP" dirty="0"/>
              <a:t>☐</a:t>
            </a:r>
            <a:r>
              <a:rPr lang="en-GB" dirty="0"/>
              <a:t>	No </a:t>
            </a:r>
            <a:r>
              <a:rPr lang="en-US" altLang="ja-JP" dirty="0"/>
              <a:t>☐</a:t>
            </a:r>
            <a:endParaRPr lang="en-GB" dirty="0"/>
          </a:p>
          <a:p>
            <a:pPr marL="0" indent="0">
              <a:buNone/>
            </a:pPr>
            <a:r>
              <a:rPr lang="en-GB" dirty="0" smtClean="0"/>
              <a:t>      Other </a:t>
            </a:r>
            <a:r>
              <a:rPr lang="en-GB" dirty="0"/>
              <a:t>(please specify): </a:t>
            </a:r>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58081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Perioperative</a:t>
            </a:r>
            <a:endParaRPr lang="en-US" dirty="0">
              <a:solidFill>
                <a:srgbClr val="FFFFFF"/>
              </a:solidFill>
            </a:endParaRPr>
          </a:p>
        </p:txBody>
      </p:sp>
      <p:sp>
        <p:nvSpPr>
          <p:cNvPr id="3" name="Content Placeholder 2"/>
          <p:cNvSpPr>
            <a:spLocks noGrp="1"/>
          </p:cNvSpPr>
          <p:nvPr>
            <p:ph idx="1"/>
          </p:nvPr>
        </p:nvSpPr>
        <p:spPr>
          <a:xfrm>
            <a:off x="739775" y="2321282"/>
            <a:ext cx="7662864" cy="4204585"/>
          </a:xfrm>
        </p:spPr>
        <p:txBody>
          <a:bodyPr>
            <a:normAutofit fontScale="77500" lnSpcReduction="20000"/>
          </a:bodyPr>
          <a:lstStyle/>
          <a:p>
            <a:pPr marL="0" indent="0">
              <a:buNone/>
            </a:pPr>
            <a:r>
              <a:rPr lang="en-GB" dirty="0"/>
              <a:t> </a:t>
            </a:r>
            <a:r>
              <a:rPr lang="en-GB" b="1" dirty="0"/>
              <a:t>11. Analgesia / Anaesthesia:</a:t>
            </a:r>
            <a:endParaRPr lang="en-GB" dirty="0"/>
          </a:p>
          <a:p>
            <a:pPr marL="0" indent="0">
              <a:buNone/>
            </a:pPr>
            <a:r>
              <a:rPr lang="en-GB" dirty="0"/>
              <a:t>      GA:  					</a:t>
            </a:r>
            <a:r>
              <a:rPr lang="en-GB" dirty="0" smtClean="0"/>
              <a:t>Yes </a:t>
            </a:r>
            <a:r>
              <a:rPr lang="en-US" altLang="ja-JP" dirty="0"/>
              <a:t>☐ </a:t>
            </a:r>
            <a:r>
              <a:rPr lang="en-GB" dirty="0"/>
              <a:t>No </a:t>
            </a:r>
            <a:r>
              <a:rPr lang="en-US" altLang="ja-JP" dirty="0"/>
              <a:t>☐</a:t>
            </a:r>
            <a:r>
              <a:rPr lang="en-GB" dirty="0"/>
              <a:t>	</a:t>
            </a:r>
          </a:p>
          <a:p>
            <a:pPr marL="0" indent="0">
              <a:buNone/>
            </a:pPr>
            <a:r>
              <a:rPr lang="en-GB" dirty="0"/>
              <a:t>      Epidural:  				</a:t>
            </a:r>
            <a:r>
              <a:rPr lang="en-GB" dirty="0" smtClean="0"/>
              <a:t>Yes </a:t>
            </a:r>
            <a:r>
              <a:rPr lang="en-US" altLang="ja-JP" dirty="0"/>
              <a:t>☐</a:t>
            </a:r>
            <a:r>
              <a:rPr lang="en-GB" dirty="0"/>
              <a:t> No </a:t>
            </a:r>
            <a:r>
              <a:rPr lang="en-US" altLang="ja-JP" dirty="0"/>
              <a:t>☐</a:t>
            </a:r>
            <a:r>
              <a:rPr lang="en-GB" dirty="0"/>
              <a:t>	</a:t>
            </a:r>
          </a:p>
          <a:p>
            <a:pPr marL="0" indent="0">
              <a:buNone/>
            </a:pPr>
            <a:r>
              <a:rPr lang="en-GB" dirty="0"/>
              <a:t>      Spinal:  				</a:t>
            </a:r>
            <a:r>
              <a:rPr lang="en-GB" dirty="0" smtClean="0"/>
              <a:t>Yes </a:t>
            </a:r>
            <a:r>
              <a:rPr lang="en-US" altLang="ja-JP" dirty="0"/>
              <a:t>☐</a:t>
            </a:r>
            <a:r>
              <a:rPr lang="en-GB" dirty="0"/>
              <a:t> No </a:t>
            </a:r>
            <a:r>
              <a:rPr lang="en-US" altLang="ja-JP" dirty="0"/>
              <a:t>☐</a:t>
            </a:r>
            <a:endParaRPr lang="en-GB" altLang="ja-JP" dirty="0"/>
          </a:p>
          <a:p>
            <a:pPr marL="0" indent="0">
              <a:buNone/>
            </a:pPr>
            <a:r>
              <a:rPr lang="en-GB" dirty="0"/>
              <a:t>      Combined spinal and epidural:  	 	</a:t>
            </a:r>
            <a:r>
              <a:rPr lang="en-GB" dirty="0" smtClean="0"/>
              <a:t>Yes </a:t>
            </a:r>
            <a:r>
              <a:rPr lang="en-US" altLang="ja-JP" dirty="0"/>
              <a:t>☐</a:t>
            </a:r>
            <a:r>
              <a:rPr lang="en-GB" dirty="0"/>
              <a:t> No </a:t>
            </a:r>
            <a:r>
              <a:rPr lang="en-US" altLang="ja-JP" dirty="0"/>
              <a:t>☐</a:t>
            </a:r>
            <a:endParaRPr lang="en-GB" dirty="0"/>
          </a:p>
          <a:p>
            <a:pPr marL="0" indent="0">
              <a:buNone/>
            </a:pPr>
            <a:r>
              <a:rPr lang="en-GB" dirty="0"/>
              <a:t>      Sedation:  				</a:t>
            </a:r>
            <a:r>
              <a:rPr lang="en-GB" dirty="0" smtClean="0"/>
              <a:t>Yes </a:t>
            </a:r>
            <a:r>
              <a:rPr lang="en-US" altLang="ja-JP" dirty="0"/>
              <a:t>☐</a:t>
            </a:r>
            <a:r>
              <a:rPr lang="en-GB" dirty="0"/>
              <a:t> No </a:t>
            </a:r>
            <a:r>
              <a:rPr lang="en-US" altLang="ja-JP" dirty="0"/>
              <a:t>☐</a:t>
            </a:r>
            <a:r>
              <a:rPr lang="en-GB" dirty="0"/>
              <a:t>	</a:t>
            </a:r>
          </a:p>
          <a:p>
            <a:pPr marL="0" indent="0">
              <a:buNone/>
            </a:pPr>
            <a:r>
              <a:rPr lang="en-GB" dirty="0"/>
              <a:t>      Peripheral nerve block:  		 	</a:t>
            </a:r>
            <a:r>
              <a:rPr lang="en-GB" dirty="0" smtClean="0"/>
              <a:t>Yes </a:t>
            </a:r>
            <a:r>
              <a:rPr lang="en-US" altLang="ja-JP" dirty="0"/>
              <a:t>☐</a:t>
            </a:r>
            <a:r>
              <a:rPr lang="en-GB" dirty="0"/>
              <a:t> No </a:t>
            </a:r>
            <a:r>
              <a:rPr lang="en-US" altLang="ja-JP" dirty="0"/>
              <a:t>☐</a:t>
            </a:r>
            <a:r>
              <a:rPr lang="en-GB" dirty="0"/>
              <a:t>	</a:t>
            </a:r>
          </a:p>
          <a:p>
            <a:pPr marL="0" indent="0">
              <a:buNone/>
            </a:pPr>
            <a:r>
              <a:rPr lang="en-GB" dirty="0"/>
              <a:t>      Transverse </a:t>
            </a:r>
            <a:r>
              <a:rPr lang="en-GB" dirty="0" err="1"/>
              <a:t>Abdominus</a:t>
            </a:r>
            <a:r>
              <a:rPr lang="en-GB" dirty="0"/>
              <a:t> </a:t>
            </a:r>
            <a:r>
              <a:rPr lang="en-GB" dirty="0" err="1"/>
              <a:t>Planus</a:t>
            </a:r>
            <a:r>
              <a:rPr lang="en-GB" dirty="0"/>
              <a:t> block: 	</a:t>
            </a:r>
            <a:r>
              <a:rPr lang="en-GB" dirty="0" smtClean="0"/>
              <a:t>Yes </a:t>
            </a:r>
            <a:r>
              <a:rPr lang="en-US" altLang="ja-JP" dirty="0"/>
              <a:t>☐ </a:t>
            </a:r>
            <a:r>
              <a:rPr lang="en-GB" dirty="0"/>
              <a:t>No </a:t>
            </a:r>
            <a:r>
              <a:rPr lang="en-US" altLang="ja-JP" dirty="0"/>
              <a:t>☐</a:t>
            </a:r>
            <a:endParaRPr lang="en-GB" dirty="0"/>
          </a:p>
          <a:p>
            <a:pPr marL="0" indent="0">
              <a:buNone/>
            </a:pPr>
            <a:r>
              <a:rPr lang="en-GB" dirty="0"/>
              <a:t>      Surgical infiltration with LA:  		</a:t>
            </a:r>
            <a:r>
              <a:rPr lang="en-GB" dirty="0" smtClean="0"/>
              <a:t>Yes </a:t>
            </a:r>
            <a:r>
              <a:rPr lang="en-US" altLang="ja-JP" dirty="0"/>
              <a:t>☐</a:t>
            </a:r>
            <a:r>
              <a:rPr lang="en-GB" dirty="0"/>
              <a:t> No </a:t>
            </a:r>
            <a:r>
              <a:rPr lang="en-US" altLang="ja-JP" dirty="0"/>
              <a:t>☐</a:t>
            </a:r>
            <a:endParaRPr lang="en-GB" dirty="0"/>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361035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390"/>
            <a:ext cx="8686800" cy="1255536"/>
          </a:xfrm>
        </p:spPr>
        <p:txBody>
          <a:bodyPr/>
          <a:lstStyle/>
          <a:p>
            <a:r>
              <a:rPr lang="en-US" dirty="0" smtClean="0">
                <a:solidFill>
                  <a:srgbClr val="FFFFFF"/>
                </a:solidFill>
              </a:rPr>
              <a:t>         Perioperative/Postoperative</a:t>
            </a:r>
            <a:endParaRPr lang="en-US" dirty="0">
              <a:solidFill>
                <a:srgbClr val="FFFFFF"/>
              </a:solidFill>
            </a:endParaRPr>
          </a:p>
        </p:txBody>
      </p:sp>
      <p:sp>
        <p:nvSpPr>
          <p:cNvPr id="3" name="Content Placeholder 2"/>
          <p:cNvSpPr>
            <a:spLocks noGrp="1"/>
          </p:cNvSpPr>
          <p:nvPr>
            <p:ph idx="1"/>
          </p:nvPr>
        </p:nvSpPr>
        <p:spPr>
          <a:xfrm>
            <a:off x="739775" y="1985499"/>
            <a:ext cx="7662864" cy="4686359"/>
          </a:xfrm>
        </p:spPr>
        <p:txBody>
          <a:bodyPr>
            <a:normAutofit fontScale="92500" lnSpcReduction="10000"/>
          </a:bodyPr>
          <a:lstStyle/>
          <a:p>
            <a:pPr marL="0" indent="0">
              <a:buNone/>
            </a:pPr>
            <a:r>
              <a:rPr lang="en-GB" b="1" dirty="0"/>
              <a:t>12. Other</a:t>
            </a:r>
            <a:r>
              <a:rPr lang="en-GB" b="1" dirty="0" smtClean="0"/>
              <a:t>:</a:t>
            </a:r>
            <a:endParaRPr lang="en-GB" dirty="0" smtClean="0"/>
          </a:p>
          <a:p>
            <a:pPr marL="0" indent="0">
              <a:buNone/>
            </a:pPr>
            <a:r>
              <a:rPr lang="en-GB" dirty="0" smtClean="0"/>
              <a:t>Anti</a:t>
            </a:r>
            <a:r>
              <a:rPr lang="en-GB" dirty="0"/>
              <a:t>-emetic given:  		</a:t>
            </a:r>
            <a:r>
              <a:rPr lang="en-GB" dirty="0" smtClean="0"/>
              <a:t>	Yes </a:t>
            </a:r>
            <a:r>
              <a:rPr lang="en-US" altLang="ja-JP" dirty="0"/>
              <a:t>☐</a:t>
            </a:r>
            <a:r>
              <a:rPr lang="en-GB" dirty="0"/>
              <a:t> No  </a:t>
            </a:r>
            <a:r>
              <a:rPr lang="en-US" altLang="ja-JP" dirty="0"/>
              <a:t>☐</a:t>
            </a:r>
            <a:r>
              <a:rPr lang="en-GB" dirty="0"/>
              <a:t>	</a:t>
            </a:r>
          </a:p>
          <a:p>
            <a:pPr marL="0" indent="0">
              <a:buNone/>
            </a:pPr>
            <a:r>
              <a:rPr lang="en-GB" dirty="0" smtClean="0"/>
              <a:t>Steroid </a:t>
            </a:r>
            <a:r>
              <a:rPr lang="en-GB" dirty="0"/>
              <a:t>anti-emetic given:  	</a:t>
            </a:r>
            <a:r>
              <a:rPr lang="en-GB" dirty="0" smtClean="0"/>
              <a:t>	Yes </a:t>
            </a:r>
            <a:r>
              <a:rPr lang="en-US" altLang="ja-JP" dirty="0"/>
              <a:t>☐</a:t>
            </a:r>
            <a:r>
              <a:rPr lang="en-GB" dirty="0"/>
              <a:t> No  </a:t>
            </a:r>
            <a:r>
              <a:rPr lang="en-US" altLang="ja-JP" dirty="0" smtClean="0"/>
              <a:t>☐</a:t>
            </a:r>
            <a:endParaRPr lang="en-GB" altLang="ja-JP" dirty="0" smtClean="0"/>
          </a:p>
          <a:p>
            <a:pPr marL="0" indent="0">
              <a:buNone/>
            </a:pPr>
            <a:r>
              <a:rPr lang="en-GB" dirty="0" smtClean="0"/>
              <a:t>TIVA</a:t>
            </a:r>
            <a:r>
              <a:rPr lang="en-GB" dirty="0"/>
              <a:t>:  				</a:t>
            </a:r>
            <a:r>
              <a:rPr lang="en-GB" dirty="0" smtClean="0"/>
              <a:t>	Yes </a:t>
            </a:r>
            <a:r>
              <a:rPr lang="en-US" altLang="ja-JP" dirty="0"/>
              <a:t>☐ </a:t>
            </a:r>
            <a:r>
              <a:rPr lang="en-GB" dirty="0"/>
              <a:t>No  </a:t>
            </a:r>
            <a:r>
              <a:rPr lang="en-US" altLang="ja-JP" dirty="0"/>
              <a:t>☐</a:t>
            </a:r>
            <a:r>
              <a:rPr lang="en-GB" dirty="0"/>
              <a:t>	</a:t>
            </a:r>
          </a:p>
          <a:p>
            <a:pPr marL="0" indent="0">
              <a:buNone/>
            </a:pPr>
            <a:r>
              <a:rPr lang="en-GB" dirty="0" smtClean="0"/>
              <a:t>Inhalational </a:t>
            </a:r>
            <a:r>
              <a:rPr lang="en-GB" dirty="0"/>
              <a:t>anaesthetic:  	</a:t>
            </a:r>
            <a:r>
              <a:rPr lang="en-GB" dirty="0" smtClean="0"/>
              <a:t>	Yes </a:t>
            </a:r>
            <a:r>
              <a:rPr lang="en-US" altLang="ja-JP" dirty="0"/>
              <a:t>☐</a:t>
            </a:r>
            <a:r>
              <a:rPr lang="en-GB" dirty="0"/>
              <a:t> No  </a:t>
            </a:r>
            <a:r>
              <a:rPr lang="en-US" altLang="ja-JP" dirty="0"/>
              <a:t>☐</a:t>
            </a:r>
            <a:endParaRPr lang="en-GB" dirty="0"/>
          </a:p>
          <a:p>
            <a:pPr marL="0" indent="0">
              <a:buNone/>
            </a:pPr>
            <a:r>
              <a:rPr lang="en-GB" dirty="0" smtClean="0"/>
              <a:t>BIS </a:t>
            </a:r>
            <a:r>
              <a:rPr lang="en-GB" dirty="0"/>
              <a:t>/ E - Entropy / </a:t>
            </a:r>
            <a:r>
              <a:rPr lang="en-GB" dirty="0" smtClean="0"/>
              <a:t> </a:t>
            </a:r>
            <a:r>
              <a:rPr lang="en-GB" dirty="0" err="1"/>
              <a:t>Narcotrend</a:t>
            </a:r>
            <a:r>
              <a:rPr lang="en-GB" dirty="0"/>
              <a:t> used:  	</a:t>
            </a:r>
            <a:r>
              <a:rPr lang="en-GB" dirty="0" smtClean="0"/>
              <a:t>Yes </a:t>
            </a:r>
            <a:r>
              <a:rPr lang="en-US" altLang="ja-JP" dirty="0"/>
              <a:t>☐</a:t>
            </a:r>
            <a:r>
              <a:rPr lang="en-GB" dirty="0"/>
              <a:t> No  </a:t>
            </a:r>
            <a:r>
              <a:rPr lang="en-US" altLang="ja-JP" dirty="0" smtClean="0"/>
              <a:t>☐</a:t>
            </a:r>
            <a:endParaRPr lang="en-GB" dirty="0"/>
          </a:p>
          <a:p>
            <a:pPr marL="0" indent="0">
              <a:buNone/>
            </a:pPr>
            <a:r>
              <a:rPr lang="en-GB" b="1" dirty="0"/>
              <a:t>13. Postoperative destination / level of </a:t>
            </a:r>
            <a:r>
              <a:rPr lang="en-GB" b="1" dirty="0" smtClean="0"/>
              <a:t>care:</a:t>
            </a:r>
            <a:endParaRPr lang="en-GB" dirty="0" smtClean="0"/>
          </a:p>
          <a:p>
            <a:pPr marL="0" indent="0">
              <a:buNone/>
            </a:pPr>
            <a:r>
              <a:rPr lang="en-GB" dirty="0" smtClean="0"/>
              <a:t>Home </a:t>
            </a:r>
            <a:r>
              <a:rPr lang="en-GB" dirty="0"/>
              <a:t>(day case) </a:t>
            </a:r>
            <a:r>
              <a:rPr lang="en-US" altLang="ja-JP" dirty="0"/>
              <a:t>☐ </a:t>
            </a:r>
            <a:r>
              <a:rPr lang="en-GB" altLang="ja-JP" dirty="0"/>
              <a:t>	</a:t>
            </a:r>
            <a:r>
              <a:rPr lang="en-GB" dirty="0" smtClean="0"/>
              <a:t>Inpatient </a:t>
            </a:r>
            <a:r>
              <a:rPr lang="en-GB" dirty="0"/>
              <a:t>ward   </a:t>
            </a:r>
            <a:r>
              <a:rPr lang="en-US" altLang="ja-JP" dirty="0"/>
              <a:t>☐ </a:t>
            </a:r>
            <a:r>
              <a:rPr lang="en-GB" dirty="0"/>
              <a:t>	</a:t>
            </a:r>
            <a:endParaRPr lang="en-GB" dirty="0" smtClean="0"/>
          </a:p>
          <a:p>
            <a:pPr marL="0" indent="0">
              <a:buNone/>
            </a:pPr>
            <a:r>
              <a:rPr lang="en-GB" dirty="0" smtClean="0"/>
              <a:t>High </a:t>
            </a:r>
            <a:r>
              <a:rPr lang="en-GB" dirty="0"/>
              <a:t>Dependency Unit (Level 2) </a:t>
            </a:r>
            <a:r>
              <a:rPr lang="en-US" altLang="ja-JP" dirty="0" smtClean="0"/>
              <a:t>☐ </a:t>
            </a:r>
            <a:r>
              <a:rPr lang="en-GB" dirty="0" smtClean="0"/>
              <a:t>Intensive </a:t>
            </a:r>
            <a:r>
              <a:rPr lang="en-GB" dirty="0"/>
              <a:t>Care Unit (Level 3) </a:t>
            </a:r>
            <a:r>
              <a:rPr lang="en-US" altLang="ja-JP" dirty="0" smtClean="0"/>
              <a:t>☐</a:t>
            </a:r>
            <a:endParaRPr lang="en-GB" dirty="0"/>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58827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SNAP-1</a:t>
            </a:r>
            <a:endParaRPr lang="en-US" dirty="0"/>
          </a:p>
        </p:txBody>
      </p:sp>
      <p:sp>
        <p:nvSpPr>
          <p:cNvPr id="3" name="Content Placeholder 2"/>
          <p:cNvSpPr>
            <a:spLocks noGrp="1"/>
          </p:cNvSpPr>
          <p:nvPr>
            <p:ph idx="1"/>
          </p:nvPr>
        </p:nvSpPr>
        <p:spPr>
          <a:xfrm>
            <a:off x="739775" y="2427111"/>
            <a:ext cx="7662864" cy="4190999"/>
          </a:xfrm>
        </p:spPr>
        <p:txBody>
          <a:bodyPr>
            <a:normAutofit fontScale="92500" lnSpcReduction="10000"/>
          </a:bodyPr>
          <a:lstStyle/>
          <a:p>
            <a:r>
              <a:rPr lang="en-US" dirty="0" smtClean="0"/>
              <a:t>Background</a:t>
            </a:r>
          </a:p>
          <a:p>
            <a:r>
              <a:rPr lang="en-US" dirty="0" smtClean="0"/>
              <a:t>SNAP-1 </a:t>
            </a:r>
          </a:p>
          <a:p>
            <a:r>
              <a:rPr lang="en-US" dirty="0" smtClean="0"/>
              <a:t>Key dates</a:t>
            </a:r>
          </a:p>
          <a:p>
            <a:r>
              <a:rPr lang="en-US" dirty="0" smtClean="0"/>
              <a:t>Data to be collected</a:t>
            </a:r>
          </a:p>
          <a:p>
            <a:r>
              <a:rPr lang="en-US" dirty="0" smtClean="0"/>
              <a:t>Preparation for project at local sites</a:t>
            </a:r>
          </a:p>
          <a:p>
            <a:r>
              <a:rPr lang="en-US" dirty="0" smtClean="0"/>
              <a:t>Patient recruitment</a:t>
            </a:r>
          </a:p>
          <a:p>
            <a:r>
              <a:rPr lang="en-US" dirty="0" smtClean="0"/>
              <a:t>Data entry</a:t>
            </a:r>
          </a:p>
          <a:p>
            <a:r>
              <a:rPr lang="en-US" dirty="0" smtClean="0"/>
              <a:t>Data analysis</a:t>
            </a:r>
          </a:p>
          <a:p>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57746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SNAP-1</a:t>
            </a:r>
            <a:endParaRPr lang="en-US" dirty="0"/>
          </a:p>
        </p:txBody>
      </p:sp>
      <p:sp>
        <p:nvSpPr>
          <p:cNvPr id="3" name="Content Placeholder 2"/>
          <p:cNvSpPr>
            <a:spLocks noGrp="1"/>
          </p:cNvSpPr>
          <p:nvPr>
            <p:ph idx="1"/>
          </p:nvPr>
        </p:nvSpPr>
        <p:spPr>
          <a:xfrm>
            <a:off x="739775" y="2530207"/>
            <a:ext cx="7662864" cy="3848017"/>
          </a:xfrm>
        </p:spPr>
        <p:txBody>
          <a:bodyPr>
            <a:normAutofit/>
          </a:bodyPr>
          <a:lstStyle/>
          <a:p>
            <a:r>
              <a:rPr lang="en-US" dirty="0" smtClean="0"/>
              <a:t>LLI to provide summary CV and signed SSI form by Friday 28</a:t>
            </a:r>
            <a:r>
              <a:rPr lang="en-US" baseline="30000" dirty="0" smtClean="0"/>
              <a:t>th</a:t>
            </a:r>
            <a:r>
              <a:rPr lang="en-US" dirty="0" smtClean="0"/>
              <a:t> March for local R&amp;D sign off.</a:t>
            </a:r>
          </a:p>
          <a:p>
            <a:r>
              <a:rPr lang="en-US" dirty="0" smtClean="0"/>
              <a:t>Final list of LIs will be sent to LLIs week beginning 28</a:t>
            </a:r>
            <a:r>
              <a:rPr lang="en-US" baseline="30000" dirty="0" smtClean="0"/>
              <a:t>th</a:t>
            </a:r>
            <a:r>
              <a:rPr lang="en-US" dirty="0" smtClean="0"/>
              <a:t> April.</a:t>
            </a:r>
          </a:p>
          <a:p>
            <a:r>
              <a:rPr lang="en-US" dirty="0" smtClean="0"/>
              <a:t>All </a:t>
            </a:r>
            <a:r>
              <a:rPr lang="en-US" dirty="0"/>
              <a:t>LLIs/LIs named as </a:t>
            </a:r>
            <a:r>
              <a:rPr lang="en-US" dirty="0" smtClean="0"/>
              <a:t>collaborators. </a:t>
            </a:r>
          </a:p>
          <a:p>
            <a:r>
              <a:rPr lang="en-US" dirty="0" smtClean="0"/>
              <a:t>Regional trainee-led networks </a:t>
            </a:r>
            <a:r>
              <a:rPr lang="en-US" dirty="0" err="1" smtClean="0"/>
              <a:t>recognised</a:t>
            </a:r>
            <a:r>
              <a:rPr lang="en-US" dirty="0" smtClean="0"/>
              <a:t>.</a:t>
            </a:r>
          </a:p>
          <a:p>
            <a:r>
              <a:rPr lang="en-US" dirty="0" smtClean="0"/>
              <a:t>LLI responsible for ensuring all registered LIs take an active role.</a:t>
            </a:r>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4080175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preparation</a:t>
            </a:r>
            <a:endParaRPr lang="en-US" dirty="0"/>
          </a:p>
        </p:txBody>
      </p:sp>
      <p:sp>
        <p:nvSpPr>
          <p:cNvPr id="3" name="Content Placeholder 2"/>
          <p:cNvSpPr>
            <a:spLocks noGrp="1"/>
          </p:cNvSpPr>
          <p:nvPr>
            <p:ph idx="1"/>
          </p:nvPr>
        </p:nvSpPr>
        <p:spPr>
          <a:xfrm>
            <a:off x="739775" y="2770094"/>
            <a:ext cx="7662864" cy="3805684"/>
          </a:xfrm>
        </p:spPr>
        <p:txBody>
          <a:bodyPr/>
          <a:lstStyle/>
          <a:p>
            <a:r>
              <a:rPr lang="en-US" dirty="0" smtClean="0"/>
              <a:t>Advertise SNAP-1 in your department.</a:t>
            </a:r>
          </a:p>
          <a:p>
            <a:r>
              <a:rPr lang="en-US" dirty="0" smtClean="0"/>
              <a:t>All </a:t>
            </a:r>
            <a:r>
              <a:rPr lang="en-US" dirty="0" err="1" smtClean="0"/>
              <a:t>anaesthetists</a:t>
            </a:r>
            <a:r>
              <a:rPr lang="en-US" dirty="0" smtClean="0"/>
              <a:t> will be asked to complete perioperative information on Tuesday May 13</a:t>
            </a:r>
            <a:r>
              <a:rPr lang="en-US" baseline="30000" dirty="0" smtClean="0"/>
              <a:t>th</a:t>
            </a:r>
            <a:r>
              <a:rPr lang="en-US" dirty="0" smtClean="0"/>
              <a:t> and Wednesday May 14</a:t>
            </a:r>
            <a:r>
              <a:rPr lang="en-US" baseline="30000" dirty="0" smtClean="0"/>
              <a:t>th</a:t>
            </a:r>
            <a:r>
              <a:rPr lang="en-US" dirty="0" smtClean="0"/>
              <a:t>.</a:t>
            </a:r>
          </a:p>
          <a:p>
            <a:r>
              <a:rPr lang="en-US" dirty="0" smtClean="0"/>
              <a:t>Further information regarding the project and (draft) versions of each of the questionnaires are on the SNAP-1 website: </a:t>
            </a:r>
            <a:r>
              <a:rPr lang="en-US" dirty="0" smtClean="0">
                <a:hlinkClick r:id="rId3"/>
              </a:rPr>
              <a:t>http://www.niaa-hsrc.org.uk/SNAPs</a:t>
            </a:r>
            <a:endParaRPr lang="en-US" dirty="0"/>
          </a:p>
        </p:txBody>
      </p:sp>
      <p:pic>
        <p:nvPicPr>
          <p:cNvPr id="4" name="Picture 3" descr="SNAP 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3143119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579138" cy="1143000"/>
          </a:xfrm>
        </p:spPr>
        <p:txBody>
          <a:bodyPr/>
          <a:lstStyle/>
          <a:p>
            <a:r>
              <a:rPr lang="en-US" dirty="0" smtClean="0"/>
              <a:t>         SNAP-1 patient recruitment</a:t>
            </a:r>
            <a:endParaRPr lang="en-US" dirty="0"/>
          </a:p>
        </p:txBody>
      </p:sp>
      <p:sp>
        <p:nvSpPr>
          <p:cNvPr id="3" name="Content Placeholder 2"/>
          <p:cNvSpPr>
            <a:spLocks noGrp="1"/>
          </p:cNvSpPr>
          <p:nvPr>
            <p:ph idx="1"/>
          </p:nvPr>
        </p:nvSpPr>
        <p:spPr>
          <a:xfrm>
            <a:off x="739775" y="2379679"/>
            <a:ext cx="7662864" cy="4196099"/>
          </a:xfrm>
        </p:spPr>
        <p:txBody>
          <a:bodyPr>
            <a:normAutofit/>
          </a:bodyPr>
          <a:lstStyle/>
          <a:p>
            <a:r>
              <a:rPr lang="en-US" dirty="0" smtClean="0"/>
              <a:t>Under supervision of LLI, LIs responsible for data collection.</a:t>
            </a:r>
          </a:p>
          <a:p>
            <a:r>
              <a:rPr lang="en-US" dirty="0" smtClean="0"/>
              <a:t>Administration of questionnaires to consenting patients within 24 hours of their operation.</a:t>
            </a:r>
          </a:p>
          <a:p>
            <a:r>
              <a:rPr lang="en-US" dirty="0" smtClean="0"/>
              <a:t>Number of LIs required at each site will vary.</a:t>
            </a:r>
          </a:p>
          <a:p>
            <a:r>
              <a:rPr lang="en-US" dirty="0" smtClean="0"/>
              <a:t>Suggest that LIs are not allocated other clinical responsibilities on the study days.</a:t>
            </a:r>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2213317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5141"/>
            <a:ext cx="8549941" cy="1143000"/>
          </a:xfrm>
        </p:spPr>
        <p:txBody>
          <a:bodyPr/>
          <a:lstStyle/>
          <a:p>
            <a:r>
              <a:rPr lang="en-US" dirty="0" smtClean="0"/>
              <a:t>       </a:t>
            </a:r>
            <a:r>
              <a:rPr lang="en-US" dirty="0"/>
              <a:t> </a:t>
            </a:r>
            <a:r>
              <a:rPr lang="en-US" dirty="0" smtClean="0"/>
              <a:t> SNAP</a:t>
            </a:r>
            <a:r>
              <a:rPr lang="en-US" dirty="0"/>
              <a:t>-1 patient recruitment</a:t>
            </a:r>
          </a:p>
        </p:txBody>
      </p:sp>
      <p:sp>
        <p:nvSpPr>
          <p:cNvPr id="3" name="Content Placeholder 2"/>
          <p:cNvSpPr>
            <a:spLocks noGrp="1"/>
          </p:cNvSpPr>
          <p:nvPr>
            <p:ph idx="1"/>
          </p:nvPr>
        </p:nvSpPr>
        <p:spPr>
          <a:xfrm>
            <a:off x="739775" y="2379679"/>
            <a:ext cx="7662864" cy="4196099"/>
          </a:xfrm>
        </p:spPr>
        <p:txBody>
          <a:bodyPr/>
          <a:lstStyle/>
          <a:p>
            <a:r>
              <a:rPr lang="en-US" dirty="0" smtClean="0"/>
              <a:t>Distribution of patient information sheets to all eligible patients on Tuesday 13</a:t>
            </a:r>
            <a:r>
              <a:rPr lang="en-US" baseline="30000" dirty="0" smtClean="0"/>
              <a:t>th</a:t>
            </a:r>
            <a:r>
              <a:rPr lang="en-US" dirty="0" smtClean="0"/>
              <a:t> and Wednesday 14</a:t>
            </a:r>
            <a:r>
              <a:rPr lang="en-US" baseline="30000" dirty="0" smtClean="0"/>
              <a:t>th</a:t>
            </a:r>
            <a:r>
              <a:rPr lang="en-US" dirty="0" smtClean="0"/>
              <a:t> May.</a:t>
            </a:r>
          </a:p>
          <a:p>
            <a:r>
              <a:rPr lang="en-US" dirty="0" smtClean="0"/>
              <a:t>If numbers allow, separate LIs responsible for ensuring perioperative information is completed at time of surgery. </a:t>
            </a:r>
          </a:p>
          <a:p>
            <a:r>
              <a:rPr lang="en-US" dirty="0" smtClean="0"/>
              <a:t>Engagement of staff in ‘Day-case unit’.</a:t>
            </a:r>
          </a:p>
          <a:p>
            <a:r>
              <a:rPr lang="en-US" dirty="0" smtClean="0"/>
              <a:t>In-patients visited later the same day or first thing the following morning.</a:t>
            </a:r>
          </a:p>
          <a:p>
            <a:r>
              <a:rPr lang="en-US" dirty="0" smtClean="0"/>
              <a:t>Completed questionnaires stored in secure location. </a:t>
            </a:r>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
        <p:nvSpPr>
          <p:cNvPr id="5" name="TextBox 4"/>
          <p:cNvSpPr txBox="1"/>
          <p:nvPr/>
        </p:nvSpPr>
        <p:spPr>
          <a:xfrm>
            <a:off x="7883073" y="10219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5370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data entry</a:t>
            </a:r>
            <a:endParaRPr lang="en-US" dirty="0"/>
          </a:p>
        </p:txBody>
      </p:sp>
      <p:sp>
        <p:nvSpPr>
          <p:cNvPr id="3" name="Content Placeholder 2"/>
          <p:cNvSpPr>
            <a:spLocks noGrp="1"/>
          </p:cNvSpPr>
          <p:nvPr>
            <p:ph idx="1"/>
          </p:nvPr>
        </p:nvSpPr>
        <p:spPr/>
        <p:txBody>
          <a:bodyPr/>
          <a:lstStyle/>
          <a:p>
            <a:r>
              <a:rPr lang="en-US" dirty="0" smtClean="0"/>
              <a:t>All registered LLIs/LIs provided with login details.</a:t>
            </a:r>
          </a:p>
          <a:p>
            <a:r>
              <a:rPr lang="en-US" dirty="0" smtClean="0"/>
              <a:t>Online data entry available from Tuesday May 13</a:t>
            </a:r>
            <a:r>
              <a:rPr lang="en-US" baseline="30000" dirty="0" smtClean="0"/>
              <a:t>th</a:t>
            </a:r>
            <a:r>
              <a:rPr lang="en-US" dirty="0" smtClean="0"/>
              <a:t> until week ending Friday May 30</a:t>
            </a:r>
            <a:r>
              <a:rPr lang="en-US" baseline="30000" dirty="0" smtClean="0"/>
              <a:t>th</a:t>
            </a:r>
            <a:r>
              <a:rPr lang="en-US" dirty="0" smtClean="0"/>
              <a:t>. </a:t>
            </a:r>
          </a:p>
          <a:p>
            <a:r>
              <a:rPr lang="en-US" dirty="0" smtClean="0"/>
              <a:t>Ability to export local data.</a:t>
            </a:r>
          </a:p>
          <a:p>
            <a:r>
              <a:rPr lang="en-US" dirty="0" smtClean="0"/>
              <a:t>Web tool reopened after end of project. </a:t>
            </a:r>
          </a:p>
          <a:p>
            <a:r>
              <a:rPr lang="en-US" dirty="0"/>
              <a:t>IT support provided by </a:t>
            </a:r>
            <a:r>
              <a:rPr lang="en-US" dirty="0" err="1"/>
              <a:t>Netsolving</a:t>
            </a:r>
            <a:r>
              <a:rPr lang="en-US" dirty="0"/>
              <a:t> throughout the project</a:t>
            </a:r>
            <a:r>
              <a:rPr lang="en-US" dirty="0" smtClean="0"/>
              <a:t>.</a:t>
            </a:r>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739366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data entry</a:t>
            </a:r>
            <a:endParaRPr lang="en-US" dirty="0"/>
          </a:p>
        </p:txBody>
      </p:sp>
      <p:sp>
        <p:nvSpPr>
          <p:cNvPr id="3" name="Content Placeholder 2"/>
          <p:cNvSpPr>
            <a:spLocks noGrp="1"/>
          </p:cNvSpPr>
          <p:nvPr>
            <p:ph idx="1"/>
          </p:nvPr>
        </p:nvSpPr>
        <p:spPr/>
        <p:txBody>
          <a:bodyPr/>
          <a:lstStyle/>
          <a:p>
            <a:r>
              <a:rPr lang="en-US" dirty="0" smtClean="0"/>
              <a:t>Each patient entry will generate a unique identifier.</a:t>
            </a:r>
          </a:p>
          <a:p>
            <a:r>
              <a:rPr lang="en-US" dirty="0" smtClean="0"/>
              <a:t>LLIs/LIs to keep a secure log of these unique identifiers linked to hospital identification numbers. </a:t>
            </a:r>
          </a:p>
          <a:p>
            <a:r>
              <a:rPr lang="en-US" dirty="0" smtClean="0"/>
              <a:t>No patient identifiable data to be transferred </a:t>
            </a:r>
            <a:r>
              <a:rPr lang="en-US" dirty="0" err="1" smtClean="0"/>
              <a:t>outwith</a:t>
            </a:r>
            <a:r>
              <a:rPr lang="en-US" dirty="0" smtClean="0"/>
              <a:t> the local site.</a:t>
            </a:r>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3556709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web tool</a:t>
            </a:r>
            <a:endParaRPr lang="en-US" dirty="0"/>
          </a:p>
        </p:txBody>
      </p:sp>
      <p:sp>
        <p:nvSpPr>
          <p:cNvPr id="3" name="Content Placeholder 2"/>
          <p:cNvSpPr>
            <a:spLocks noGrp="1"/>
          </p:cNvSpPr>
          <p:nvPr>
            <p:ph idx="1"/>
          </p:nvPr>
        </p:nvSpPr>
        <p:spPr>
          <a:xfrm>
            <a:off x="739775" y="2312738"/>
            <a:ext cx="7662864" cy="3724526"/>
          </a:xfrm>
        </p:spPr>
        <p:txBody>
          <a:bodyPr/>
          <a:lstStyle/>
          <a:p>
            <a:r>
              <a:rPr lang="en-US" dirty="0" smtClean="0">
                <a:hlinkClick r:id="rId3"/>
              </a:rPr>
              <a:t>SNAP-1 data collection web tool</a:t>
            </a:r>
            <a:endParaRPr lang="en-US" dirty="0" smtClean="0"/>
          </a:p>
          <a:p>
            <a:pPr marL="0" indent="0">
              <a:buNone/>
            </a:pPr>
            <a:endParaRPr lang="en-US" dirty="0" smtClean="0"/>
          </a:p>
          <a:p>
            <a:pPr marL="0" indent="0">
              <a:buNone/>
            </a:pPr>
            <a:endParaRPr lang="en-US" dirty="0" smtClean="0"/>
          </a:p>
          <a:p>
            <a:endParaRPr lang="en-US" dirty="0"/>
          </a:p>
        </p:txBody>
      </p:sp>
      <p:pic>
        <p:nvPicPr>
          <p:cNvPr id="4" name="Picture 3" descr="SNAP 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pic>
        <p:nvPicPr>
          <p:cNvPr id="7" name="Picture 6" descr="Screen Shot 2014-02-27 at 23.01.2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6933" y="2900948"/>
            <a:ext cx="7377521" cy="3585723"/>
          </a:xfrm>
          <a:prstGeom prst="rect">
            <a:avLst/>
          </a:prstGeom>
        </p:spPr>
      </p:pic>
    </p:spTree>
    <p:extLst>
      <p:ext uri="{BB962C8B-B14F-4D97-AF65-F5344CB8AC3E}">
        <p14:creationId xmlns:p14="http://schemas.microsoft.com/office/powerpoint/2010/main" val="3924226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web tool  </a:t>
            </a:r>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pic>
        <p:nvPicPr>
          <p:cNvPr id="9" name="Content Placeholder 8" descr="Screen Shot 2014-02-20 at 12.45.35.png"/>
          <p:cNvPicPr>
            <a:picLocks noGrp="1" noChangeAspect="1"/>
          </p:cNvPicPr>
          <p:nvPr>
            <p:ph idx="1"/>
          </p:nvPr>
        </p:nvPicPr>
        <p:blipFill>
          <a:blip r:embed="rId3" cstate="email">
            <a:extLst>
              <a:ext uri="{28A0092B-C50C-407E-A947-70E740481C1C}">
                <a14:useLocalDpi xmlns:a14="http://schemas.microsoft.com/office/drawing/2010/main" val="0"/>
              </a:ext>
            </a:extLst>
          </a:blip>
          <a:srcRect l="-19810" r="-19810"/>
          <a:stretch>
            <a:fillRect/>
          </a:stretch>
        </p:blipFill>
        <p:spPr>
          <a:xfrm>
            <a:off x="-48538" y="2321282"/>
            <a:ext cx="8968906" cy="4007575"/>
          </a:xfrm>
        </p:spPr>
      </p:pic>
    </p:spTree>
    <p:extLst>
      <p:ext uri="{BB962C8B-B14F-4D97-AF65-F5344CB8AC3E}">
        <p14:creationId xmlns:p14="http://schemas.microsoft.com/office/powerpoint/2010/main" val="62869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web tool</a:t>
            </a:r>
            <a:endParaRPr lang="en-US" dirty="0"/>
          </a:p>
        </p:txBody>
      </p:sp>
      <p:pic>
        <p:nvPicPr>
          <p:cNvPr id="4" name="Content Placeholder 3" descr="Screen Shot 2014-02-20 at 12.47.59.png"/>
          <p:cNvPicPr>
            <a:picLocks noGrp="1" noChangeAspect="1"/>
          </p:cNvPicPr>
          <p:nvPr>
            <p:ph idx="1"/>
          </p:nvPr>
        </p:nvPicPr>
        <p:blipFill>
          <a:blip r:embed="rId2" cstate="email">
            <a:extLst>
              <a:ext uri="{28A0092B-C50C-407E-A947-70E740481C1C}">
                <a14:useLocalDpi xmlns:a14="http://schemas.microsoft.com/office/drawing/2010/main" val="0"/>
              </a:ext>
            </a:extLst>
          </a:blip>
          <a:srcRect l="-23315" r="-23315"/>
          <a:stretch>
            <a:fillRect/>
          </a:stretch>
        </p:blipFill>
        <p:spPr>
          <a:xfrm>
            <a:off x="-5640" y="2317906"/>
            <a:ext cx="9149640" cy="4280957"/>
          </a:xfrm>
        </p:spPr>
      </p:pic>
      <p:pic>
        <p:nvPicPr>
          <p:cNvPr id="5" name="Picture 4"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2528006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739775" y="2189889"/>
            <a:ext cx="7662864" cy="4554968"/>
          </a:xfrm>
        </p:spPr>
        <p:txBody>
          <a:bodyPr/>
          <a:lstStyle/>
          <a:p>
            <a:r>
              <a:rPr lang="en-US" dirty="0" smtClean="0"/>
              <a:t>Bauer patient satisfaction questionnaires:</a:t>
            </a:r>
          </a:p>
          <a:p>
            <a:pPr lvl="1"/>
            <a:r>
              <a:rPr lang="en-US" dirty="0"/>
              <a:t>T</a:t>
            </a:r>
            <a:r>
              <a:rPr lang="en-US" dirty="0" smtClean="0"/>
              <a:t>ype </a:t>
            </a:r>
            <a:r>
              <a:rPr lang="en-US" dirty="0"/>
              <a:t>of surgery and anaesthetic.</a:t>
            </a:r>
          </a:p>
          <a:p>
            <a:pPr lvl="1"/>
            <a:r>
              <a:rPr lang="en-US" dirty="0"/>
              <a:t>Overall picture of satisfaction after specific procedures and following different types of </a:t>
            </a:r>
            <a:r>
              <a:rPr lang="en-US" dirty="0" err="1"/>
              <a:t>anaesthesia</a:t>
            </a:r>
            <a:r>
              <a:rPr lang="en-US" dirty="0"/>
              <a:t>.</a:t>
            </a:r>
          </a:p>
          <a:p>
            <a:pPr lvl="1"/>
            <a:r>
              <a:rPr lang="en-US" dirty="0"/>
              <a:t>Results reported at national </a:t>
            </a:r>
            <a:r>
              <a:rPr lang="en-US" dirty="0" smtClean="0"/>
              <a:t>level.</a:t>
            </a:r>
          </a:p>
          <a:p>
            <a:r>
              <a:rPr lang="en-US" dirty="0" smtClean="0"/>
              <a:t>Brice questionnaire:</a:t>
            </a:r>
          </a:p>
          <a:p>
            <a:pPr lvl="1"/>
            <a:r>
              <a:rPr lang="en-US" dirty="0" smtClean="0"/>
              <a:t>Determine the incidence of suspected awareness under </a:t>
            </a:r>
            <a:r>
              <a:rPr lang="en-US" dirty="0" err="1" smtClean="0"/>
              <a:t>anaesthesia</a:t>
            </a:r>
            <a:r>
              <a:rPr lang="en-US" dirty="0" smtClean="0"/>
              <a:t> nationally. </a:t>
            </a:r>
          </a:p>
          <a:p>
            <a:pPr lvl="1"/>
            <a:r>
              <a:rPr lang="en-US" dirty="0" smtClean="0"/>
              <a:t>Potential cases referred to expert panel.</a:t>
            </a:r>
          </a:p>
          <a:p>
            <a:pPr lvl="1"/>
            <a:r>
              <a:rPr lang="en-US" dirty="0" smtClean="0"/>
              <a:t>LLIs contacted if awareness suspected.</a:t>
            </a:r>
          </a:p>
          <a:p>
            <a:pPr lvl="1"/>
            <a:r>
              <a:rPr lang="en-US" dirty="0" smtClean="0"/>
              <a:t>Follow-up according to local departmental guidelines.</a:t>
            </a:r>
          </a:p>
          <a:p>
            <a:pPr lvl="1"/>
            <a:endParaRPr lang="en-US" dirty="0" smtClean="0"/>
          </a:p>
          <a:p>
            <a:pPr lvl="1"/>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2297810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2" y="87489"/>
            <a:ext cx="9025468" cy="2044001"/>
          </a:xfrm>
        </p:spPr>
        <p:txBody>
          <a:bodyPr/>
          <a:lstStyle/>
          <a:p>
            <a:r>
              <a:rPr lang="en-US" dirty="0" smtClean="0"/>
              <a:t>            Sprint </a:t>
            </a:r>
            <a:r>
              <a:rPr lang="en-US" dirty="0"/>
              <a:t>National Anaesthesia </a:t>
            </a:r>
            <a:r>
              <a:rPr lang="en-US" dirty="0" smtClean="0"/>
              <a:t> Projects </a:t>
            </a:r>
            <a:r>
              <a:rPr lang="en-US" dirty="0"/>
              <a:t>(SNAPs)</a:t>
            </a:r>
          </a:p>
        </p:txBody>
      </p:sp>
      <p:sp>
        <p:nvSpPr>
          <p:cNvPr id="3" name="Content Placeholder 2"/>
          <p:cNvSpPr>
            <a:spLocks noGrp="1"/>
          </p:cNvSpPr>
          <p:nvPr>
            <p:ph idx="1"/>
          </p:nvPr>
        </p:nvSpPr>
        <p:spPr/>
        <p:txBody>
          <a:bodyPr/>
          <a:lstStyle/>
          <a:p>
            <a:r>
              <a:rPr lang="en-US" sz="2400" dirty="0"/>
              <a:t>‘Snapshot’ of clinical activity across the UK</a:t>
            </a:r>
          </a:p>
          <a:p>
            <a:r>
              <a:rPr lang="en-US" sz="2400" dirty="0"/>
              <a:t>Area of interest to patients and </a:t>
            </a:r>
            <a:r>
              <a:rPr lang="en-US" sz="2400" dirty="0" err="1"/>
              <a:t>anaesthetists</a:t>
            </a:r>
            <a:endParaRPr lang="en-US" sz="2400" dirty="0"/>
          </a:p>
          <a:p>
            <a:r>
              <a:rPr lang="en-US" sz="2400" dirty="0"/>
              <a:t>Annual</a:t>
            </a:r>
          </a:p>
          <a:p>
            <a:r>
              <a:rPr lang="en-US" sz="2400" dirty="0"/>
              <a:t>Quality improvement </a:t>
            </a:r>
            <a:r>
              <a:rPr lang="en-US" sz="2400" dirty="0" smtClean="0"/>
              <a:t>model</a:t>
            </a:r>
          </a:p>
          <a:p>
            <a:r>
              <a:rPr lang="en-US" sz="2400" dirty="0" err="1" smtClean="0"/>
              <a:t>QuARCs</a:t>
            </a:r>
            <a:endParaRPr lang="en-US" sz="2400" dirty="0"/>
          </a:p>
          <a:p>
            <a:endParaRPr lang="en-US" dirty="0"/>
          </a:p>
        </p:txBody>
      </p:sp>
      <p:pic>
        <p:nvPicPr>
          <p:cNvPr id="7" name="Picture 6"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324735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90"/>
            <a:ext cx="8579138" cy="1400652"/>
          </a:xfrm>
        </p:spPr>
        <p:txBody>
          <a:bodyPr/>
          <a:lstStyle/>
          <a:p>
            <a:r>
              <a:rPr lang="en-US" dirty="0" smtClean="0"/>
              <a:t>      </a:t>
            </a:r>
            <a:r>
              <a:rPr lang="en-US" sz="4000" dirty="0" smtClean="0"/>
              <a:t>SNAP-1 quick guide timeline</a:t>
            </a:r>
            <a:endParaRPr lang="en-US" sz="4000"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3753419725"/>
              </p:ext>
            </p:extLst>
          </p:nvPr>
        </p:nvGraphicFramePr>
        <p:xfrm>
          <a:off x="739775" y="1737311"/>
          <a:ext cx="7662863" cy="5007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771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Further information</a:t>
            </a:r>
            <a:endParaRPr lang="en-US" dirty="0"/>
          </a:p>
        </p:txBody>
      </p:sp>
      <p:sp>
        <p:nvSpPr>
          <p:cNvPr id="3" name="Content Placeholder 2"/>
          <p:cNvSpPr>
            <a:spLocks noGrp="1"/>
          </p:cNvSpPr>
          <p:nvPr>
            <p:ph idx="1"/>
          </p:nvPr>
        </p:nvSpPr>
        <p:spPr/>
        <p:txBody>
          <a:bodyPr/>
          <a:lstStyle/>
          <a:p>
            <a:r>
              <a:rPr lang="en-US" dirty="0" smtClean="0"/>
              <a:t>Website</a:t>
            </a:r>
            <a:r>
              <a:rPr lang="en-US" dirty="0"/>
              <a:t>: </a:t>
            </a:r>
            <a:r>
              <a:rPr lang="en-US" dirty="0">
                <a:hlinkClick r:id="rId3"/>
              </a:rPr>
              <a:t>http://www.niaa-hsrc.org.uk/</a:t>
            </a:r>
            <a:r>
              <a:rPr lang="en-US" dirty="0" smtClean="0">
                <a:hlinkClick r:id="rId3"/>
              </a:rPr>
              <a:t>SNAPs</a:t>
            </a:r>
            <a:endParaRPr lang="en-US" dirty="0" smtClean="0"/>
          </a:p>
          <a:p>
            <a:r>
              <a:rPr lang="en-US" dirty="0" smtClean="0"/>
              <a:t>Email: </a:t>
            </a:r>
            <a:r>
              <a:rPr lang="en-US" dirty="0" smtClean="0">
                <a:hlinkClick r:id="rId4"/>
              </a:rPr>
              <a:t>snap1@rcoa.ac.uk</a:t>
            </a:r>
            <a:endParaRPr lang="en-US" dirty="0" smtClean="0"/>
          </a:p>
          <a:p>
            <a:r>
              <a:rPr lang="en-US" dirty="0" smtClean="0"/>
              <a:t>Twitter: @</a:t>
            </a:r>
            <a:r>
              <a:rPr lang="en-US" dirty="0" err="1" smtClean="0"/>
              <a:t>anaesthesiaSNAP</a:t>
            </a:r>
            <a:endParaRPr lang="en-US" dirty="0" smtClean="0"/>
          </a:p>
          <a:p>
            <a:endParaRPr lang="en-US" dirty="0"/>
          </a:p>
          <a:p>
            <a:r>
              <a:rPr lang="en-US" dirty="0" smtClean="0"/>
              <a:t>Thank you very much for helping to make SNAP-1 a success!</a:t>
            </a:r>
            <a:endParaRPr lang="en-US" dirty="0"/>
          </a:p>
        </p:txBody>
      </p:sp>
      <p:pic>
        <p:nvPicPr>
          <p:cNvPr id="5" name="Picture 4" descr="SNAP log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40714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2" y="87489"/>
            <a:ext cx="9025468" cy="1425017"/>
          </a:xfrm>
        </p:spPr>
        <p:txBody>
          <a:bodyPr/>
          <a:lstStyle/>
          <a:p>
            <a:r>
              <a:rPr lang="en-US" dirty="0" smtClean="0"/>
              <a:t>            Trainee-led research groups</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7" name="Picture 6"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pic>
        <p:nvPicPr>
          <p:cNvPr id="4" name="Picture 3" descr="SWARM 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9775" y="2160941"/>
            <a:ext cx="1941797" cy="1941797"/>
          </a:xfrm>
          <a:prstGeom prst="rect">
            <a:avLst/>
          </a:prstGeom>
        </p:spPr>
      </p:pic>
      <p:pic>
        <p:nvPicPr>
          <p:cNvPr id="5" name="Picture 4" descr="AARMY log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4052" y="4312558"/>
            <a:ext cx="1703648" cy="1827948"/>
          </a:xfrm>
          <a:prstGeom prst="rect">
            <a:avLst/>
          </a:prstGeom>
        </p:spPr>
      </p:pic>
      <p:pic>
        <p:nvPicPr>
          <p:cNvPr id="6" name="Picture 5" descr="SHARC logo.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60494" y="2131490"/>
            <a:ext cx="1538005" cy="1538005"/>
          </a:xfrm>
          <a:prstGeom prst="rect">
            <a:avLst/>
          </a:prstGeom>
        </p:spPr>
      </p:pic>
      <p:pic>
        <p:nvPicPr>
          <p:cNvPr id="8" name="Picture 7" descr="STAR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3531" y="3827166"/>
            <a:ext cx="1863903" cy="970783"/>
          </a:xfrm>
          <a:prstGeom prst="rect">
            <a:avLst/>
          </a:prstGeom>
        </p:spPr>
      </p:pic>
      <p:pic>
        <p:nvPicPr>
          <p:cNvPr id="9" name="Picture 8" descr="NWRAG logo.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12031" y="2641058"/>
            <a:ext cx="1671500" cy="1671500"/>
          </a:xfrm>
          <a:prstGeom prst="rect">
            <a:avLst/>
          </a:prstGeom>
        </p:spPr>
      </p:pic>
      <p:pic>
        <p:nvPicPr>
          <p:cNvPr id="10" name="Picture 9" descr="WM TRAIN logo.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38891" y="4970618"/>
            <a:ext cx="1635712" cy="1635712"/>
          </a:xfrm>
          <a:prstGeom prst="rect">
            <a:avLst/>
          </a:prstGeom>
        </p:spPr>
      </p:pic>
      <p:pic>
        <p:nvPicPr>
          <p:cNvPr id="11" name="Picture 10" descr="SPARC logo.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558857" y="4146260"/>
            <a:ext cx="1475916" cy="1475916"/>
          </a:xfrm>
          <a:prstGeom prst="rect">
            <a:avLst/>
          </a:prstGeom>
        </p:spPr>
      </p:pic>
      <p:pic>
        <p:nvPicPr>
          <p:cNvPr id="12" name="Picture 11" descr="WAAREN logo.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169856" y="5061520"/>
            <a:ext cx="1596861" cy="1596861"/>
          </a:xfrm>
          <a:prstGeom prst="rect">
            <a:avLst/>
          </a:prstGeom>
        </p:spPr>
      </p:pic>
    </p:spTree>
    <p:extLst>
      <p:ext uri="{BB962C8B-B14F-4D97-AF65-F5344CB8AC3E}">
        <p14:creationId xmlns:p14="http://schemas.microsoft.com/office/powerpoint/2010/main" val="114342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a:t>
            </a:r>
            <a:r>
              <a:rPr lang="en-US" dirty="0">
                <a:solidFill>
                  <a:srgbClr val="FFFFFF"/>
                </a:solidFill>
              </a:rPr>
              <a:t>C</a:t>
            </a:r>
            <a:r>
              <a:rPr lang="en-US" dirty="0" smtClean="0">
                <a:solidFill>
                  <a:srgbClr val="FFFFFF"/>
                </a:solidFill>
              </a:rPr>
              <a:t>ollaborators</a:t>
            </a:r>
            <a:endParaRPr lang="en-US" dirty="0">
              <a:solidFill>
                <a:srgbClr val="FFFFFF"/>
              </a:solidFill>
            </a:endParaRP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srcRect t="3886" b="3886"/>
          <a:stretch>
            <a:fillRect/>
          </a:stretch>
        </p:blipFill>
        <p:spPr>
          <a:xfrm>
            <a:off x="457200" y="1600200"/>
            <a:ext cx="8229600" cy="4876800"/>
          </a:xfrm>
          <a:prstGeom prst="rect">
            <a:avLst/>
          </a:prstGeom>
        </p:spPr>
      </p:pic>
      <p:pic>
        <p:nvPicPr>
          <p:cNvPr id="5" name="Picture 4" descr="SNAP 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174897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SNAP-1</a:t>
            </a:r>
            <a:endParaRPr lang="en-US" dirty="0">
              <a:solidFill>
                <a:srgbClr val="FFFFFF"/>
              </a:solidFill>
            </a:endParaRPr>
          </a:p>
        </p:txBody>
      </p:sp>
      <p:sp>
        <p:nvSpPr>
          <p:cNvPr id="3" name="Content Placeholder 2"/>
          <p:cNvSpPr>
            <a:spLocks noGrp="1"/>
          </p:cNvSpPr>
          <p:nvPr>
            <p:ph idx="1"/>
          </p:nvPr>
        </p:nvSpPr>
        <p:spPr>
          <a:xfrm>
            <a:off x="739775" y="2527521"/>
            <a:ext cx="7662864" cy="3595181"/>
          </a:xfrm>
        </p:spPr>
        <p:txBody>
          <a:bodyPr>
            <a:normAutofit fontScale="85000" lnSpcReduction="20000"/>
          </a:bodyPr>
          <a:lstStyle/>
          <a:p>
            <a:r>
              <a:rPr lang="en-US" sz="3000" dirty="0"/>
              <a:t>Tuesday 13</a:t>
            </a:r>
            <a:r>
              <a:rPr lang="en-US" sz="3000" baseline="30000" dirty="0"/>
              <a:t>th</a:t>
            </a:r>
            <a:r>
              <a:rPr lang="en-US" sz="3000" dirty="0"/>
              <a:t> and Wednesday 14</a:t>
            </a:r>
            <a:r>
              <a:rPr lang="en-US" sz="3000" baseline="30000" dirty="0"/>
              <a:t>th</a:t>
            </a:r>
            <a:r>
              <a:rPr lang="en-US" sz="3000" dirty="0"/>
              <a:t> May 2014</a:t>
            </a:r>
          </a:p>
          <a:p>
            <a:r>
              <a:rPr lang="en-US" sz="3000" dirty="0"/>
              <a:t>Patient reported outcome after </a:t>
            </a:r>
            <a:r>
              <a:rPr lang="en-US" sz="3000" dirty="0" err="1"/>
              <a:t>anaesthesia</a:t>
            </a:r>
            <a:r>
              <a:rPr lang="en-US" sz="3000" dirty="0"/>
              <a:t>:</a:t>
            </a:r>
          </a:p>
          <a:p>
            <a:pPr lvl="1"/>
            <a:r>
              <a:rPr lang="en-US" sz="3000" dirty="0"/>
              <a:t>Patient satisfaction</a:t>
            </a:r>
          </a:p>
          <a:p>
            <a:pPr lvl="1"/>
            <a:r>
              <a:rPr lang="en-US" sz="3000" dirty="0"/>
              <a:t>Patient reported awareness</a:t>
            </a:r>
          </a:p>
          <a:p>
            <a:r>
              <a:rPr lang="en-US" sz="3000" dirty="0"/>
              <a:t>2 questionnaires and demographic / perioperative data</a:t>
            </a:r>
          </a:p>
          <a:p>
            <a:r>
              <a:rPr lang="en-US" sz="3000" dirty="0"/>
              <a:t>Patients &gt; 18 years old undergoing </a:t>
            </a:r>
            <a:r>
              <a:rPr lang="en-US" sz="3000" dirty="0" smtClean="0"/>
              <a:t>non-obstetric </a:t>
            </a:r>
            <a:r>
              <a:rPr lang="en-US" sz="3000" dirty="0"/>
              <a:t>procedure in an operating </a:t>
            </a:r>
            <a:r>
              <a:rPr lang="en-US" sz="3000" dirty="0" smtClean="0"/>
              <a:t>theatre</a:t>
            </a:r>
            <a:r>
              <a:rPr lang="en-US" sz="3000" dirty="0"/>
              <a:t>.</a:t>
            </a:r>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715161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SNAP-1</a:t>
            </a:r>
            <a:endParaRPr lang="en-US" dirty="0"/>
          </a:p>
        </p:txBody>
      </p:sp>
      <p:sp>
        <p:nvSpPr>
          <p:cNvPr id="3" name="Content Placeholder 2"/>
          <p:cNvSpPr>
            <a:spLocks noGrp="1"/>
          </p:cNvSpPr>
          <p:nvPr>
            <p:ph idx="1"/>
          </p:nvPr>
        </p:nvSpPr>
        <p:spPr>
          <a:xfrm>
            <a:off x="739775" y="2379680"/>
            <a:ext cx="7662864" cy="4365432"/>
          </a:xfrm>
        </p:spPr>
        <p:txBody>
          <a:bodyPr>
            <a:normAutofit lnSpcReduction="10000"/>
          </a:bodyPr>
          <a:lstStyle/>
          <a:p>
            <a:r>
              <a:rPr lang="en-US" dirty="0" smtClean="0"/>
              <a:t>Every hospital with an anaesthetic department can take part.</a:t>
            </a:r>
          </a:p>
          <a:p>
            <a:r>
              <a:rPr lang="en-US" dirty="0" smtClean="0"/>
              <a:t>Deadline for hospitals/Local Lead Investigators (LLIs) to register - Monday 17</a:t>
            </a:r>
            <a:r>
              <a:rPr lang="en-US" baseline="30000" dirty="0" smtClean="0"/>
              <a:t>th</a:t>
            </a:r>
            <a:r>
              <a:rPr lang="en-US" dirty="0" smtClean="0"/>
              <a:t> March.</a:t>
            </a:r>
          </a:p>
          <a:p>
            <a:r>
              <a:rPr lang="en-US" dirty="0" smtClean="0"/>
              <a:t>Registration closes for Local Investigators (LIs - trainees and consultants) - Friday 25</a:t>
            </a:r>
            <a:r>
              <a:rPr lang="en-US" baseline="30000" dirty="0" smtClean="0"/>
              <a:t>th</a:t>
            </a:r>
            <a:r>
              <a:rPr lang="en-US" dirty="0" smtClean="0"/>
              <a:t> April.</a:t>
            </a:r>
          </a:p>
          <a:p>
            <a:r>
              <a:rPr lang="en-US" dirty="0" smtClean="0"/>
              <a:t>Fortnightly updates of hospitals with LLIs/LIs will be provided.</a:t>
            </a:r>
          </a:p>
          <a:p>
            <a:r>
              <a:rPr lang="en-US" dirty="0"/>
              <a:t>Ensure every hospital has LLI and appropriate numbers of </a:t>
            </a:r>
            <a:r>
              <a:rPr lang="en-US" dirty="0" smtClean="0"/>
              <a:t>LIs.</a:t>
            </a:r>
            <a:endParaRPr lang="en-US" dirty="0"/>
          </a:p>
          <a:p>
            <a:endParaRPr lang="en-US" dirty="0"/>
          </a:p>
        </p:txBody>
      </p:sp>
      <p:pic>
        <p:nvPicPr>
          <p:cNvPr id="4" name="Picture 3" descr="SNAP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3569432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satisfaction</a:t>
            </a:r>
            <a:endParaRPr lang="en-US" dirty="0"/>
          </a:p>
        </p:txBody>
      </p:sp>
      <p:sp>
        <p:nvSpPr>
          <p:cNvPr id="3" name="Content Placeholder 2"/>
          <p:cNvSpPr>
            <a:spLocks noGrp="1"/>
          </p:cNvSpPr>
          <p:nvPr>
            <p:ph idx="1"/>
          </p:nvPr>
        </p:nvSpPr>
        <p:spPr>
          <a:xfrm>
            <a:off x="739775" y="4817754"/>
            <a:ext cx="7662864" cy="1777464"/>
          </a:xfrm>
        </p:spPr>
        <p:txBody>
          <a:bodyPr>
            <a:normAutofit/>
          </a:bodyPr>
          <a:lstStyle/>
          <a:p>
            <a:r>
              <a:rPr lang="en-US" sz="2300" dirty="0" smtClean="0"/>
              <a:t>Bauer patient satisfaction questionnaire</a:t>
            </a:r>
          </a:p>
          <a:p>
            <a:r>
              <a:rPr lang="en-US" sz="2300" dirty="0" smtClean="0"/>
              <a:t>Single </a:t>
            </a:r>
            <a:r>
              <a:rPr lang="en-US" sz="2300" dirty="0" err="1" smtClean="0"/>
              <a:t>centre</a:t>
            </a:r>
            <a:r>
              <a:rPr lang="en-US" sz="2300" dirty="0" smtClean="0"/>
              <a:t> pilot study</a:t>
            </a:r>
          </a:p>
          <a:p>
            <a:r>
              <a:rPr lang="en-US" sz="2300" dirty="0" smtClean="0"/>
              <a:t>National benchmark</a:t>
            </a:r>
          </a:p>
          <a:p>
            <a:endParaRPr lang="en-US" sz="2800" dirty="0"/>
          </a:p>
        </p:txBody>
      </p:sp>
      <p:pic>
        <p:nvPicPr>
          <p:cNvPr id="4" name="Content Placeholder 4"/>
          <p:cNvPicPr>
            <a:picLocks noGrp="1" noChangeAspect="1"/>
          </p:cNvPicPr>
          <p:nvPr>
            <p:ph idx="1"/>
          </p:nvPr>
        </p:nvPicPr>
        <p:blipFill>
          <a:blip r:embed="rId3"/>
          <a:srcRect t="-17518" b="-17518"/>
          <a:stretch>
            <a:fillRect/>
          </a:stretch>
        </p:blipFill>
        <p:spPr>
          <a:xfrm>
            <a:off x="321547" y="751482"/>
            <a:ext cx="8229600" cy="4525963"/>
          </a:xfrm>
        </p:spPr>
      </p:pic>
      <p:pic>
        <p:nvPicPr>
          <p:cNvPr id="6" name="Picture 5" descr="SNAP 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191622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Bauer questionnaire</a:t>
            </a:r>
          </a:p>
        </p:txBody>
      </p:sp>
      <p:sp>
        <p:nvSpPr>
          <p:cNvPr id="3" name="Content Placeholder 2"/>
          <p:cNvSpPr>
            <a:spLocks noGrp="1"/>
          </p:cNvSpPr>
          <p:nvPr>
            <p:ph idx="1"/>
          </p:nvPr>
        </p:nvSpPr>
        <p:spPr>
          <a:xfrm>
            <a:off x="739775" y="2000098"/>
            <a:ext cx="7662864" cy="4730159"/>
          </a:xfrm>
        </p:spPr>
        <p:txBody>
          <a:bodyPr>
            <a:normAutofit fontScale="25000" lnSpcReduction="20000"/>
          </a:bodyPr>
          <a:lstStyle/>
          <a:p>
            <a:pPr marL="0" indent="0">
              <a:buNone/>
            </a:pPr>
            <a:r>
              <a:rPr lang="en-US" sz="7200" b="1" dirty="0" smtClean="0"/>
              <a:t>Date </a:t>
            </a:r>
            <a:r>
              <a:rPr lang="en-US" sz="7200" b="1" dirty="0"/>
              <a:t>of completion:	</a:t>
            </a:r>
            <a:r>
              <a:rPr lang="en-US" sz="7200" dirty="0"/>
              <a:t>(tick-box)			</a:t>
            </a:r>
            <a:endParaRPr lang="en-GB" sz="7200" dirty="0"/>
          </a:p>
          <a:p>
            <a:pPr marL="0" indent="0">
              <a:buNone/>
            </a:pPr>
            <a:r>
              <a:rPr lang="en-US" sz="7200" dirty="0"/>
              <a:t> </a:t>
            </a:r>
            <a:r>
              <a:rPr lang="en-US" sz="7200" dirty="0" smtClean="0"/>
              <a:t>At </a:t>
            </a:r>
            <a:r>
              <a:rPr lang="en-US" sz="7200" dirty="0"/>
              <a:t>any stage after your operation have you had the following:</a:t>
            </a:r>
            <a:endParaRPr lang="en-GB" sz="7200" dirty="0"/>
          </a:p>
          <a:p>
            <a:pPr marL="0" indent="0">
              <a:buNone/>
            </a:pPr>
            <a:r>
              <a:rPr lang="en-US" sz="7200" b="1" dirty="0"/>
              <a:t> </a:t>
            </a:r>
            <a:r>
              <a:rPr lang="en-US" sz="7200" b="1" dirty="0" smtClean="0"/>
              <a:t>Anaesthesia</a:t>
            </a:r>
            <a:r>
              <a:rPr lang="en-US" sz="7200" b="1" dirty="0"/>
              <a:t>-related discomfort</a:t>
            </a:r>
            <a:r>
              <a:rPr lang="en-GB" sz="7200" dirty="0"/>
              <a:t>:	 </a:t>
            </a:r>
            <a:r>
              <a:rPr lang="en-GB" sz="7200" dirty="0" smtClean="0"/>
              <a:t> </a:t>
            </a:r>
            <a:r>
              <a:rPr lang="en-US" sz="7200" b="1" dirty="0" smtClean="0"/>
              <a:t>No         Yes</a:t>
            </a:r>
            <a:r>
              <a:rPr lang="en-US" sz="7200" b="1" dirty="0"/>
              <a:t>, moderate </a:t>
            </a:r>
            <a:r>
              <a:rPr lang="en-US" sz="7200" b="1" dirty="0" smtClean="0"/>
              <a:t>     Yes</a:t>
            </a:r>
            <a:r>
              <a:rPr lang="en-US" sz="7200" b="1" dirty="0"/>
              <a:t>, severe </a:t>
            </a:r>
            <a:endParaRPr lang="en-GB" sz="7200" dirty="0"/>
          </a:p>
          <a:p>
            <a:pPr lvl="0">
              <a:lnSpc>
                <a:spcPct val="50000"/>
              </a:lnSpc>
            </a:pPr>
            <a:r>
              <a:rPr lang="en-GB" sz="7200" dirty="0" smtClean="0"/>
              <a:t>Drowsiness</a:t>
            </a:r>
          </a:p>
          <a:p>
            <a:pPr lvl="0">
              <a:lnSpc>
                <a:spcPct val="50000"/>
              </a:lnSpc>
            </a:pPr>
            <a:r>
              <a:rPr lang="en-GB" sz="7200" dirty="0" smtClean="0"/>
              <a:t>Pain </a:t>
            </a:r>
            <a:r>
              <a:rPr lang="en-GB" sz="7200" dirty="0"/>
              <a:t>at the site of surgery</a:t>
            </a:r>
          </a:p>
          <a:p>
            <a:pPr lvl="0">
              <a:lnSpc>
                <a:spcPct val="50000"/>
              </a:lnSpc>
            </a:pPr>
            <a:r>
              <a:rPr lang="en-GB" sz="7200" dirty="0"/>
              <a:t>Thirst</a:t>
            </a:r>
          </a:p>
          <a:p>
            <a:pPr lvl="0">
              <a:lnSpc>
                <a:spcPct val="50000"/>
              </a:lnSpc>
            </a:pPr>
            <a:r>
              <a:rPr lang="en-GB" sz="7200" dirty="0"/>
              <a:t>Hoarseness</a:t>
            </a:r>
          </a:p>
          <a:p>
            <a:pPr lvl="0">
              <a:lnSpc>
                <a:spcPct val="50000"/>
              </a:lnSpc>
            </a:pPr>
            <a:r>
              <a:rPr lang="en-GB" sz="7200" dirty="0"/>
              <a:t>Sore throat</a:t>
            </a:r>
          </a:p>
          <a:p>
            <a:pPr lvl="0">
              <a:lnSpc>
                <a:spcPct val="50000"/>
              </a:lnSpc>
            </a:pPr>
            <a:r>
              <a:rPr lang="en-GB" sz="7200" dirty="0"/>
              <a:t>Nausea or vomiting</a:t>
            </a:r>
          </a:p>
          <a:p>
            <a:pPr lvl="0">
              <a:lnSpc>
                <a:spcPct val="50000"/>
              </a:lnSpc>
            </a:pPr>
            <a:r>
              <a:rPr lang="en-GB" sz="7200" dirty="0"/>
              <a:t>Feeling cold</a:t>
            </a:r>
          </a:p>
          <a:p>
            <a:pPr lvl="0">
              <a:lnSpc>
                <a:spcPct val="50000"/>
              </a:lnSpc>
            </a:pPr>
            <a:r>
              <a:rPr lang="en-GB" sz="7200" dirty="0"/>
              <a:t>Confusion or disorientation</a:t>
            </a:r>
          </a:p>
          <a:p>
            <a:pPr lvl="0">
              <a:lnSpc>
                <a:spcPct val="50000"/>
              </a:lnSpc>
            </a:pPr>
            <a:r>
              <a:rPr lang="en-GB" sz="7200" dirty="0"/>
              <a:t>Pain at the site of the anaesthetic injection</a:t>
            </a:r>
          </a:p>
          <a:p>
            <a:pPr lvl="0">
              <a:lnSpc>
                <a:spcPct val="50000"/>
              </a:lnSpc>
            </a:pPr>
            <a:r>
              <a:rPr lang="en-GB" sz="7200" dirty="0"/>
              <a:t>Shivering  </a:t>
            </a:r>
          </a:p>
          <a:p>
            <a:endParaRPr lang="en-US" dirty="0"/>
          </a:p>
        </p:txBody>
      </p:sp>
      <p:pic>
        <p:nvPicPr>
          <p:cNvPr id="4" name="Picture 3" descr="SNAP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915862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2128</TotalTime>
  <Words>1143</Words>
  <Application>Microsoft Office PowerPoint</Application>
  <PresentationFormat>On-screen Show (4:3)</PresentationFormat>
  <Paragraphs>237</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Genesis</vt:lpstr>
      <vt:lpstr>SNAP-1</vt:lpstr>
      <vt:lpstr>SNAP-1</vt:lpstr>
      <vt:lpstr>            Sprint National Anaesthesia  Projects (SNAPs)</vt:lpstr>
      <vt:lpstr>            Trainee-led research groups</vt:lpstr>
      <vt:lpstr>        Collaborators</vt:lpstr>
      <vt:lpstr>SNAP-1</vt:lpstr>
      <vt:lpstr>SNAP-1</vt:lpstr>
      <vt:lpstr>Patient satisfaction</vt:lpstr>
      <vt:lpstr>Bauer questionnaire</vt:lpstr>
      <vt:lpstr>Bauer questionnaire</vt:lpstr>
      <vt:lpstr>         Modified Brice questionnaire</vt:lpstr>
      <vt:lpstr>    Brice questionnaire</vt:lpstr>
      <vt:lpstr>Brice questionnaire</vt:lpstr>
      <vt:lpstr>Brice questionnaire</vt:lpstr>
      <vt:lpstr>Brice questionnaire</vt:lpstr>
      <vt:lpstr>       Patient demographics</vt:lpstr>
      <vt:lpstr>         Patient co-morbidities</vt:lpstr>
      <vt:lpstr>Perioperative</vt:lpstr>
      <vt:lpstr>         Perioperative/Postoperative</vt:lpstr>
      <vt:lpstr>  SNAP-1</vt:lpstr>
      <vt:lpstr>        SNAP-1 preparation</vt:lpstr>
      <vt:lpstr>         SNAP-1 patient recruitment</vt:lpstr>
      <vt:lpstr>         SNAP-1 patient recruitment</vt:lpstr>
      <vt:lpstr>     SNAP-1 data entry</vt:lpstr>
      <vt:lpstr>     SNAP-1 data entry</vt:lpstr>
      <vt:lpstr>   SNAP-1 web tool</vt:lpstr>
      <vt:lpstr>   SNAP-1 web tool  </vt:lpstr>
      <vt:lpstr>    SNAP-1 web tool</vt:lpstr>
      <vt:lpstr>Data analysis</vt:lpstr>
      <vt:lpstr>      SNAP-1 quick guide timeline</vt:lpstr>
      <vt:lpstr>     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SNAP-1</dc:title>
  <dc:creator>Ellie Walker</dc:creator>
  <cp:lastModifiedBy>Madeline Humphrey</cp:lastModifiedBy>
  <cp:revision>46</cp:revision>
  <dcterms:created xsi:type="dcterms:W3CDTF">2014-02-19T14:17:07Z</dcterms:created>
  <dcterms:modified xsi:type="dcterms:W3CDTF">2014-03-10T15:10:05Z</dcterms:modified>
</cp:coreProperties>
</file>